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72" r:id="rId3"/>
    <p:sldId id="277" r:id="rId4"/>
    <p:sldId id="278" r:id="rId5"/>
    <p:sldId id="279" r:id="rId6"/>
    <p:sldId id="280" r:id="rId7"/>
    <p:sldId id="281" r:id="rId8"/>
    <p:sldId id="283" r:id="rId9"/>
    <p:sldId id="261" r:id="rId10"/>
    <p:sldId id="265" r:id="rId11"/>
    <p:sldId id="284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6103-6840-4AC3-B672-4F50ACE0F18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F965E-5271-490D-A562-D8F0A040B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39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35013"/>
            <a:ext cx="4902200" cy="3676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217" tIns="45108" rIns="90217" bIns="45108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9460" name="Номер слайда 3"/>
          <p:cNvSpPr txBox="1">
            <a:spLocks noGrp="1"/>
          </p:cNvSpPr>
          <p:nvPr/>
        </p:nvSpPr>
        <p:spPr bwMode="auto">
          <a:xfrm>
            <a:off x="3814763" y="9307513"/>
            <a:ext cx="291941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17" tIns="45108" rIns="90217" bIns="4510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FF5B881-F74D-4FC0-99C7-060B57F82E75}" type="slidenum">
              <a:rPr lang="ru-RU" altLang="ru-RU" sz="1200"/>
              <a:pPr algn="r" eaLnBrk="1" hangingPunct="1"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0510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0484" name="Номер слайда 3"/>
          <p:cNvSpPr txBox="1">
            <a:spLocks noGrp="1"/>
          </p:cNvSpPr>
          <p:nvPr/>
        </p:nvSpPr>
        <p:spPr bwMode="auto">
          <a:xfrm>
            <a:off x="3814763" y="9309100"/>
            <a:ext cx="29194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B599638-000E-44D6-8281-C0A7C7521925}" type="slidenum">
              <a:rPr lang="ru-RU" altLang="ru-RU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ru-RU" altLang="ru-RU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F32B26C-4793-458F-8F15-52BA2BED0A0B}" type="slidenum">
              <a:rPr lang="ru-RU" altLang="ru-RU">
                <a:latin typeface="Calibri" panose="020F0502020204030204" pitchFamily="34" charset="0"/>
              </a:rPr>
              <a:pPr/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6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3814763" y="9309100"/>
            <a:ext cx="29194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C21FDEA-63AE-4BF5-B379-1CC0603E49B3}" type="slidenum">
              <a:rPr lang="ru-RU" altLang="ru-RU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ru-RU" altLang="ru-RU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38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4" descr="https://png.pngtree.com/element_origin_min_pic/16/09/11/2057d54861615d2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264" y="2996952"/>
            <a:ext cx="2205803" cy="355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 descr="https://img-fotki.yandex.ru/get/9504/56195015.3f/0_b4d7b_d5daf4b_XL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0568" y="-443626"/>
            <a:ext cx="10153128" cy="773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Выбор пути</a:t>
            </a:r>
          </a:p>
        </p:txBody>
      </p:sp>
      <p:pic>
        <p:nvPicPr>
          <p:cNvPr id="4" name="Picture 2" descr="https://www.chitalnya.ru/upload3/938/219cb616788a2ab4f1b3bfcc0674d9d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807908"/>
            <a:ext cx="4320480" cy="53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004048" y="3501008"/>
            <a:ext cx="1656184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5896" y="2827784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4392488" cy="5328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FFFF00"/>
                </a:solidFill>
              </a:rPr>
              <a:t>Основная задача, которая стоит перед учащимися девятого класса, - принятие решения  о характере дальнейшего образования. Школьник должен либо выбрать форму завершения среднего образования (продолжить обучение в своей школе, поступить в другую, в колледж и т.п.), либо вовсе отказаться от его продолжения. Именно вопрос самоопределения становится важнейшим для учащихся девятых классов и их родителей.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44208" y="1916832"/>
            <a:ext cx="187220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10 класс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60232" y="3284984"/>
            <a:ext cx="151216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ССУЗ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4048" y="2492896"/>
            <a:ext cx="828092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3104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>
                <a:solidFill>
                  <a:srgbClr val="FFFF00"/>
                </a:solidFill>
              </a:rPr>
              <a:t>Правильно выбранная профессия — это единство из «хочу, могу и надо». Между этими тремя составляющими и необходимо искать баланс.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https://ap47.ru/news/img/319_1b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3076070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2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 idx="4294967295"/>
          </p:nvPr>
        </p:nvSpPr>
        <p:spPr>
          <a:xfrm>
            <a:off x="207963" y="115888"/>
            <a:ext cx="8540750" cy="1598612"/>
          </a:xfrm>
        </p:spPr>
        <p:txBody>
          <a:bodyPr/>
          <a:lstStyle/>
          <a:p>
            <a:r>
              <a:rPr lang="ru-RU" alt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проведения государственной итоговой аттестации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412875"/>
            <a:ext cx="8713788" cy="3240088"/>
          </a:xfrm>
        </p:spPr>
        <p:txBody>
          <a:bodyPr/>
          <a:lstStyle/>
          <a:p>
            <a:pPr>
              <a:buClr>
                <a:srgbClr val="FF33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государственный экзамен – </a:t>
            </a:r>
            <a:r>
              <a:rPr lang="ru-RU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ОГЭ</a:t>
            </a:r>
          </a:p>
          <a:p>
            <a:pPr>
              <a:buClr>
                <a:srgbClr val="FF3300"/>
              </a:buClr>
              <a:buSzPct val="120000"/>
              <a:buFont typeface="Arial" panose="020B0604020202020204" pitchFamily="34" charset="0"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с использованием экзаменационных материалов, представляющих собой комплексы заданий стандартизированной формы (контрольных измерительных материалов -КИМ) </a:t>
            </a:r>
          </a:p>
        </p:txBody>
      </p:sp>
      <p:sp>
        <p:nvSpPr>
          <p:cNvPr id="5124" name="Номер слайда 2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484491B-4396-41D7-8A2A-0727BB43A943}" type="slidenum">
              <a:rPr lang="ru-RU" altLang="ru-RU" sz="1200">
                <a:solidFill>
                  <a:srgbClr val="898989"/>
                </a:solidFill>
                <a:latin typeface="Calibri" panose="020F0502020204030204" pitchFamily="34" charset="0"/>
              </a:rPr>
              <a:pPr algn="r" eaLnBrk="1" hangingPunct="1"/>
              <a:t>3</a:t>
            </a:fld>
            <a:endParaRPr lang="ru-RU" altLang="ru-RU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125" name="Picture 6" descr="http://mou-udsosh1.narod.ru/EGE/16-17/ogeh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7430" y="5165453"/>
            <a:ext cx="2065139" cy="1190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125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9382"/>
            <a:ext cx="8568630" cy="64517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19113" y="0"/>
            <a:ext cx="8229600" cy="692150"/>
          </a:xfrm>
        </p:spPr>
        <p:txBody>
          <a:bodyPr/>
          <a:lstStyle/>
          <a:p>
            <a:r>
              <a:rPr lang="ru-RU" altLang="ru-RU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ГИА-9</a:t>
            </a:r>
          </a:p>
        </p:txBody>
      </p:sp>
      <p:grpSp>
        <p:nvGrpSpPr>
          <p:cNvPr id="6148" name="Группа 17"/>
          <p:cNvGrpSpPr>
            <a:grpSpLocks/>
          </p:cNvGrpSpPr>
          <p:nvPr/>
        </p:nvGrpSpPr>
        <p:grpSpPr bwMode="auto">
          <a:xfrm>
            <a:off x="395288" y="1356720"/>
            <a:ext cx="8424862" cy="5240929"/>
            <a:chOff x="4904319" y="1768495"/>
            <a:chExt cx="3997200" cy="4508874"/>
          </a:xfrm>
        </p:grpSpPr>
        <p:sp>
          <p:nvSpPr>
            <p:cNvPr id="7" name="Стрелка вниз 6"/>
            <p:cNvSpPr/>
            <p:nvPr/>
          </p:nvSpPr>
          <p:spPr>
            <a:xfrm>
              <a:off x="6156195" y="1768495"/>
              <a:ext cx="1306099" cy="324036"/>
            </a:xfrm>
            <a:prstGeom prst="downArrow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075294" y="2182829"/>
              <a:ext cx="3655250" cy="345537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kern="0" dirty="0">
                  <a:solidFill>
                    <a:srgbClr val="FF0000"/>
                  </a:solidFill>
                  <a:latin typeface="Cambria" pitchFamily="18" charset="0"/>
                </a:rPr>
                <a:t>Обязательные предметы: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364520" y="3578633"/>
              <a:ext cx="3099393" cy="1645738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kern="0" dirty="0">
                  <a:solidFill>
                    <a:srgbClr val="C00000"/>
                  </a:solidFill>
                  <a:latin typeface="Cambria" pitchFamily="18" charset="0"/>
                </a:rPr>
                <a:t>2 предмета по выбору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kern="0" dirty="0">
                  <a:solidFill>
                    <a:srgbClr val="333399"/>
                  </a:solidFill>
                  <a:latin typeface="Cambria" pitchFamily="18" charset="0"/>
                </a:rPr>
                <a:t>(физика, химия, биология, история, география, информатика и ИКТ, иностранные языки, обществознание, литература)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64520" y="2651284"/>
              <a:ext cx="3099393" cy="359194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kern="0" dirty="0">
                  <a:solidFill>
                    <a:srgbClr val="333399"/>
                  </a:solidFill>
                  <a:latin typeface="Cambria" pitchFamily="18" charset="0"/>
                </a:rPr>
                <a:t>русский язык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364520" y="3082863"/>
              <a:ext cx="3099393" cy="359194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kern="0" dirty="0">
                  <a:solidFill>
                    <a:srgbClr val="333399"/>
                  </a:solidFill>
                  <a:latin typeface="Cambria" pitchFamily="18" charset="0"/>
                </a:rPr>
                <a:t>математика</a:t>
              </a:r>
            </a:p>
          </p:txBody>
        </p:sp>
        <p:sp>
          <p:nvSpPr>
            <p:cNvPr id="6157" name="Прямоугольник 16"/>
            <p:cNvSpPr>
              <a:spLocks noChangeArrowheads="1"/>
            </p:cNvSpPr>
            <p:nvPr/>
          </p:nvSpPr>
          <p:spPr bwMode="auto">
            <a:xfrm>
              <a:off x="4904319" y="5348074"/>
              <a:ext cx="3997200" cy="929295"/>
            </a:xfrm>
            <a:prstGeom prst="rect">
              <a:avLst/>
            </a:prstGeom>
            <a:solidFill>
              <a:srgbClr val="B9CDE5">
                <a:alpha val="3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prstDash val="sysDash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3200" b="1">
                  <a:solidFill>
                    <a:srgbClr val="C00000"/>
                  </a:solidFill>
                  <a:latin typeface="Cambria" panose="02040503050406030204" pitchFamily="18" charset="0"/>
                </a:rPr>
                <a:t>Аттестат = успешные результаты ГИА </a:t>
              </a:r>
            </a:p>
            <a:p>
              <a:pPr algn="ctr"/>
              <a:r>
                <a:rPr lang="ru-RU" altLang="ru-RU" sz="3200" b="1">
                  <a:solidFill>
                    <a:srgbClr val="C00000"/>
                  </a:solidFill>
                  <a:latin typeface="Cambria" panose="02040503050406030204" pitchFamily="18" charset="0"/>
                </a:rPr>
                <a:t>по </a:t>
              </a:r>
              <a:r>
                <a:rPr lang="ru-RU" altLang="ru-RU" sz="3200" b="1" u="sng">
                  <a:solidFill>
                    <a:srgbClr val="C00000"/>
                  </a:solidFill>
                  <a:latin typeface="Cambria" panose="02040503050406030204" pitchFamily="18" charset="0"/>
                </a:rPr>
                <a:t>четырем</a:t>
              </a:r>
              <a:r>
                <a:rPr lang="ru-RU" altLang="ru-RU" sz="3200" b="1">
                  <a:solidFill>
                    <a:srgbClr val="C00000"/>
                  </a:solidFill>
                  <a:latin typeface="Cambria" panose="02040503050406030204" pitchFamily="18" charset="0"/>
                </a:rPr>
                <a:t>  учебным предметам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647155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alt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государственной итоговой аттестации</a:t>
            </a:r>
            <a:endParaRPr lang="ru-RU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4869160"/>
            <a:ext cx="1376272" cy="1682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Объект 2"/>
          <p:cNvSpPr>
            <a:spLocks noGrp="1"/>
          </p:cNvSpPr>
          <p:nvPr>
            <p:ph idx="4294967295"/>
          </p:nvPr>
        </p:nvSpPr>
        <p:spPr>
          <a:xfrm>
            <a:off x="468313" y="1341438"/>
            <a:ext cx="8229600" cy="47847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Aharoni" panose="02010803020104030203" pitchFamily="2" charset="-79"/>
              </a:rPr>
              <a:t>	</a:t>
            </a: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 ГИА допускаются обучающиеся, не имеющие академической задолженности, в полном объеме выполнившие учебный план или индивидуальный учебный план (имеющие годовые отметки по всем учебным предметам учебного плана за IX класс </a:t>
            </a:r>
            <a:r>
              <a:rPr lang="ru-RU" alt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 ниже удовлетворительных</a:t>
            </a: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</a:t>
            </a:r>
            <a:r>
              <a:rPr lang="ru-RU" alt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результат «зачет» за итоговое собеседование по русскому языку».</a:t>
            </a:r>
          </a:p>
        </p:txBody>
      </p:sp>
      <p:sp>
        <p:nvSpPr>
          <p:cNvPr id="4" name="Нижний колонтитул 3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470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189706"/>
            <a:ext cx="8229600" cy="620713"/>
          </a:xfrm>
        </p:spPr>
        <p:txBody>
          <a:bodyPr/>
          <a:lstStyle/>
          <a:p>
            <a:r>
              <a:rPr lang="ru-RU" alt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 по русскому языку</a:t>
            </a:r>
            <a:endParaRPr lang="ru-RU" altLang="ru-RU" sz="3200" u="sng" dirty="0">
              <a:solidFill>
                <a:srgbClr val="FFFF00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79388" y="500063"/>
            <a:ext cx="8785225" cy="614362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>
              <a:buNone/>
            </a:pPr>
            <a:r>
              <a:rPr lang="ru-RU" altLang="ru-RU" sz="1400" dirty="0"/>
              <a:t> </a:t>
            </a:r>
            <a:r>
              <a:rPr lang="ru-RU" altLang="ru-RU" sz="2000" b="1" dirty="0">
                <a:solidFill>
                  <a:schemeClr val="bg1"/>
                </a:solidFill>
              </a:rPr>
              <a:t>Основной срок проведения этого испытания для всех девятиклассников - </a:t>
            </a:r>
            <a:r>
              <a:rPr lang="ru-RU" sz="2000" b="1" dirty="0" smtClean="0">
                <a:solidFill>
                  <a:schemeClr val="bg1"/>
                </a:solidFill>
              </a:rPr>
              <a:t>февраль. 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altLang="ru-RU" sz="2000" b="1" dirty="0">
                <a:solidFill>
                  <a:schemeClr val="bg1"/>
                </a:solidFill>
              </a:rPr>
              <a:t> </a:t>
            </a:r>
            <a: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собеседования включает следующие типы заданий: </a:t>
            </a:r>
            <a:b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чтение текста вслух; </a:t>
            </a:r>
            <a:b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пересказ текста с привлечением дополнительной информации; </a:t>
            </a:r>
            <a:b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монологическое высказывание по одной из выбранных тем; </a:t>
            </a:r>
            <a:b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диалог с экзаменатором-собеседником. </a:t>
            </a:r>
            <a:endParaRPr lang="ru-RU" alt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На выполнение работы каждому участнику будет отводиться около 15 минут. В процессе проведения собеседования будет вестись аудиозапись. </a:t>
            </a:r>
            <a:b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Оцениваться оно будет по системе </a:t>
            </a:r>
            <a:r>
              <a:rPr lang="ru-RU" altLang="ru-RU" sz="2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«зачет»/«незачет»</a:t>
            </a:r>
            <a:endParaRPr lang="ru-RU" altLang="ru-RU" sz="2000" dirty="0"/>
          </a:p>
        </p:txBody>
      </p:sp>
      <p:sp>
        <p:nvSpPr>
          <p:cNvPr id="922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221202-A5C3-4762-B735-0DDE68373FD1}" type="slidenum">
              <a:rPr lang="ru-RU" alt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6</a:t>
            </a:fld>
            <a:endParaRPr lang="ru-RU" alt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644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430213"/>
            <a:ext cx="8229600" cy="134260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 dirty="0">
                <a:solidFill>
                  <a:schemeClr val="folHlink"/>
                </a:solidFill>
                <a:latin typeface="Arial" charset="0"/>
              </a:rPr>
              <a:t/>
            </a:r>
            <a:br>
              <a:rPr lang="ru-RU" sz="2800" b="1" dirty="0">
                <a:solidFill>
                  <a:schemeClr val="folHlink"/>
                </a:solidFill>
                <a:latin typeface="Arial" charset="0"/>
              </a:rPr>
            </a:b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 :</a:t>
            </a:r>
            <a:br>
              <a:rPr lang="ru-RU" alt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240AE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240AE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b="1" dirty="0">
              <a:solidFill>
                <a:srgbClr val="240AE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700213"/>
            <a:ext cx="8785225" cy="4656137"/>
          </a:xfrm>
        </p:spPr>
        <p:txBody>
          <a:bodyPr/>
          <a:lstStyle/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математика, русский язык, литература – 3 часа 55 минут  (235 мин),</a:t>
            </a:r>
          </a:p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обществознание, физика – 3 часа (180 мин.), </a:t>
            </a:r>
          </a:p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биология, история - 3 часа (180 мин.), </a:t>
            </a:r>
          </a:p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химия, география - 2 часа (120 мин.), </a:t>
            </a:r>
          </a:p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и ИКТ  – 2 часа 30 минут (150 мин.).</a:t>
            </a:r>
          </a:p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 (письменная часть) – 2 часа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(120 минут)</a:t>
            </a:r>
          </a:p>
          <a:p>
            <a:endParaRPr lang="ru-RU" altLang="ru-RU" sz="2400" dirty="0">
              <a:latin typeface="Arial" panose="020B0604020202020204" pitchFamily="34" charset="0"/>
            </a:endParaRPr>
          </a:p>
          <a:p>
            <a:pPr algn="just">
              <a:buClr>
                <a:srgbClr val="240AE4"/>
              </a:buClr>
              <a:buSzPct val="120000"/>
              <a:buFont typeface="Wingdings" panose="05000000000000000000" pitchFamily="2" charset="2"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</p:txBody>
      </p:sp>
      <p:pic>
        <p:nvPicPr>
          <p:cNvPr id="10244" name="Picture 5" descr="http://www.cdtnp.ru/images/front_page_2014/at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288" y="2781300"/>
            <a:ext cx="163195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15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>
                <a:solidFill>
                  <a:srgbClr val="240A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по ГИА</a:t>
            </a:r>
            <a:br>
              <a:rPr lang="ru-RU" altLang="ru-RU" sz="3200" b="1" dirty="0">
                <a:solidFill>
                  <a:srgbClr val="240A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240A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найти:</a:t>
            </a:r>
          </a:p>
        </p:txBody>
      </p:sp>
      <p:pic>
        <p:nvPicPr>
          <p:cNvPr id="15363" name="Объект 5" descr="http://rcokio-chel.ru/pics/banners/4fil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1350" y="2894011"/>
            <a:ext cx="2894013" cy="1096963"/>
          </a:xfrm>
        </p:spPr>
      </p:pic>
      <p:sp>
        <p:nvSpPr>
          <p:cNvPr id="15364" name="Прямоугольник 12"/>
          <p:cNvSpPr>
            <a:spLocks noChangeArrowheads="1"/>
          </p:cNvSpPr>
          <p:nvPr/>
        </p:nvSpPr>
        <p:spPr bwMode="auto">
          <a:xfrm>
            <a:off x="3209131" y="5216524"/>
            <a:ext cx="3773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http://gia.edu.ru/</a:t>
            </a:r>
            <a:endParaRPr lang="ru-RU" alt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Прямоугольник 10"/>
          <p:cNvSpPr>
            <a:spLocks noChangeArrowheads="1"/>
          </p:cNvSpPr>
          <p:nvPr/>
        </p:nvSpPr>
        <p:spPr bwMode="auto">
          <a:xfrm>
            <a:off x="3967163" y="3244850"/>
            <a:ext cx="2493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http://fipi.ru/</a:t>
            </a:r>
            <a:endParaRPr lang="ru-RU" alt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6" name="Прямоугольник 11"/>
          <p:cNvSpPr>
            <a:spLocks noChangeArrowheads="1"/>
          </p:cNvSpPr>
          <p:nvPr/>
        </p:nvSpPr>
        <p:spPr bwMode="auto">
          <a:xfrm>
            <a:off x="4128708" y="1958723"/>
            <a:ext cx="4446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ru-RU" altLang="ru-RU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минобрнауки.рф</a:t>
            </a:r>
            <a:r>
              <a:rPr lang="ru-RU" altLang="ru-RU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15367" name="Прямоугольник 13"/>
          <p:cNvSpPr>
            <a:spLocks noChangeArrowheads="1"/>
          </p:cNvSpPr>
          <p:nvPr/>
        </p:nvSpPr>
        <p:spPr bwMode="auto">
          <a:xfrm>
            <a:off x="3209131" y="4311649"/>
            <a:ext cx="4010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http://www.rustest.ru</a:t>
            </a:r>
            <a:r>
              <a:rPr lang="en-US" altLang="ru-RU" dirty="0">
                <a:solidFill>
                  <a:schemeClr val="bg1"/>
                </a:solidFill>
              </a:rPr>
              <a:t>/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1536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003" y="1529449"/>
            <a:ext cx="367794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082" y="5216525"/>
            <a:ext cx="22320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214" y="4070747"/>
            <a:ext cx="12239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436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" y="1573057"/>
            <a:ext cx="86741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FF00"/>
                </a:solidFill>
              </a:rPr>
              <a:t>Самообразование  -  </a:t>
            </a:r>
            <a:br>
              <a:rPr lang="ru-RU" sz="3600" b="1" dirty="0">
                <a:solidFill>
                  <a:srgbClr val="FFFF00"/>
                </a:solidFill>
              </a:rPr>
            </a:br>
            <a:r>
              <a:rPr lang="ru-RU" sz="3600" b="1" dirty="0">
                <a:solidFill>
                  <a:srgbClr val="FFFF00"/>
                </a:solidFill>
              </a:rPr>
              <a:t>залог успеха!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9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Решу ОГЭ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022" y="1556792"/>
            <a:ext cx="86741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694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3203575" y="273050"/>
            <a:ext cx="5940425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alt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ребенок единственный и неповторимый. Особенный! </a:t>
            </a:r>
          </a:p>
          <a:p>
            <a:pPr eaLnBrk="1" hangingPunct="1"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Поэтому любой надежный рецепт, опробованный поколениями родителей, может оказаться бесполезным. </a:t>
            </a:r>
          </a:p>
          <a:p>
            <a:pPr eaLnBrk="1" hangingPunct="1"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Ищите то, что поможет именно вашему сыну, дочери. </a:t>
            </a:r>
          </a:p>
          <a:p>
            <a:pPr eaLnBrk="1" hangingPunct="1"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Наблюдайте, размышляйте, обсуждайте с ребенком все проблемы.</a:t>
            </a:r>
          </a:p>
          <a:p>
            <a:endParaRPr lang="ru-RU" altLang="ru-RU" dirty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371" y="548680"/>
            <a:ext cx="2787204" cy="42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166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38ED0-960A-4419-8EF7-E5AD0CD7D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231" y="908720"/>
            <a:ext cx="7772400" cy="136207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Рекомендации: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4EA3E-F930-4B0F-AE42-F58522648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584" y="1988840"/>
            <a:ext cx="7772400" cy="43084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36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chemeClr val="bg1"/>
                </a:solidFill>
              </a:rPr>
              <a:t>Определить направление пути.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chemeClr val="bg1"/>
                </a:solidFill>
              </a:rPr>
              <a:t>Сформировать (пополнять) портфолио.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chemeClr val="bg1"/>
                </a:solidFill>
              </a:rPr>
              <a:t>Усилить контроль.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chemeClr val="bg1"/>
                </a:solidFill>
              </a:rPr>
              <a:t>Выработать систему мотивации.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73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217</Words>
  <Application>Microsoft Office PowerPoint</Application>
  <PresentationFormat>Экран (4:3)</PresentationFormat>
  <Paragraphs>55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Aharoni</vt:lpstr>
      <vt:lpstr>Arial</vt:lpstr>
      <vt:lpstr>Book Antiqua</vt:lpstr>
      <vt:lpstr>Calibri</vt:lpstr>
      <vt:lpstr>Cambria</vt:lpstr>
      <vt:lpstr>Century Gothic</vt:lpstr>
      <vt:lpstr>Times New Roman</vt:lpstr>
      <vt:lpstr>Wingdings</vt:lpstr>
      <vt:lpstr>Тема Office</vt:lpstr>
      <vt:lpstr>Выбор пути</vt:lpstr>
      <vt:lpstr>Презентация PowerPoint</vt:lpstr>
      <vt:lpstr>Формы проведения государственной итоговой аттестации</vt:lpstr>
      <vt:lpstr>Порядок проведения ГИА-9</vt:lpstr>
      <vt:lpstr>Участники государственной итоговой аттестации</vt:lpstr>
      <vt:lpstr>Итоговое собеседование по русскому языку</vt:lpstr>
      <vt:lpstr>  Продолжительность экзаменов :  </vt:lpstr>
      <vt:lpstr>Информацию по ГИА можно найти:</vt:lpstr>
      <vt:lpstr>Самообразование  -   залог успеха! </vt:lpstr>
      <vt:lpstr>Решу ОГЭ</vt:lpstr>
      <vt:lpstr>Презентация PowerPoint</vt:lpstr>
      <vt:lpstr>Рекомендации: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Организационное  родительское собрание  в 9 классе</dc:title>
  <dc:creator>user</dc:creator>
  <cp:lastModifiedBy>Veles</cp:lastModifiedBy>
  <cp:revision>22</cp:revision>
  <dcterms:created xsi:type="dcterms:W3CDTF">2018-09-12T11:43:10Z</dcterms:created>
  <dcterms:modified xsi:type="dcterms:W3CDTF">2024-01-02T07:45:52Z</dcterms:modified>
</cp:coreProperties>
</file>