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3" r:id="rId1"/>
  </p:sldMasterIdLst>
  <p:handoutMasterIdLst>
    <p:handoutMasterId r:id="rId20"/>
  </p:handoutMasterIdLst>
  <p:sldIdLst>
    <p:sldId id="256" r:id="rId2"/>
    <p:sldId id="258" r:id="rId3"/>
    <p:sldId id="261" r:id="rId4"/>
    <p:sldId id="266" r:id="rId5"/>
    <p:sldId id="259" r:id="rId6"/>
    <p:sldId id="262" r:id="rId7"/>
    <p:sldId id="267" r:id="rId8"/>
    <p:sldId id="260" r:id="rId9"/>
    <p:sldId id="263" r:id="rId10"/>
    <p:sldId id="268" r:id="rId11"/>
    <p:sldId id="264" r:id="rId12"/>
    <p:sldId id="265" r:id="rId13"/>
    <p:sldId id="276" r:id="rId14"/>
    <p:sldId id="271" r:id="rId15"/>
    <p:sldId id="272" r:id="rId16"/>
    <p:sldId id="273" r:id="rId17"/>
    <p:sldId id="274" r:id="rId18"/>
    <p:sldId id="275" r:id="rId1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5" d="100"/>
          <a:sy n="105" d="100"/>
        </p:scale>
        <p:origin x="798" y="132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35A940F-2DC1-4895-8B1B-20152F9D5449}" type="datetimeFigureOut">
              <a:rPr lang="ru-RU" smtClean="0"/>
              <a:t>02.01.2024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CD5C551-8222-42D7-9619-73AF35F6612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9586706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382771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795438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238607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02.01.2024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699355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02.01.2024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593593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02.01.2024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077533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02.01.2024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247984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02.01.2024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738163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02.01.2024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441759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117747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3569195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02.01.2024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3842887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02.01.2024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30231487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02.01.2024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069367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3993869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749376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32"/>
            <a:ext cx="2356674" cy="6853285"/>
            <a:chOff x="6627813" y="195454"/>
            <a:chExt cx="1952625" cy="5678297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5454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02.01.2024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19324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4" r:id="rId1"/>
    <p:sldLayoutId id="2147483785" r:id="rId2"/>
    <p:sldLayoutId id="2147483786" r:id="rId3"/>
    <p:sldLayoutId id="2147483787" r:id="rId4"/>
    <p:sldLayoutId id="2147483788" r:id="rId5"/>
    <p:sldLayoutId id="2147483789" r:id="rId6"/>
    <p:sldLayoutId id="2147483790" r:id="rId7"/>
    <p:sldLayoutId id="2147483791" r:id="rId8"/>
    <p:sldLayoutId id="2147483792" r:id="rId9"/>
    <p:sldLayoutId id="2147483793" r:id="rId10"/>
    <p:sldLayoutId id="2147483794" r:id="rId11"/>
    <p:sldLayoutId id="2147483795" r:id="rId12"/>
    <p:sldLayoutId id="2147483796" r:id="rId13"/>
    <p:sldLayoutId id="2147483797" r:id="rId14"/>
    <p:sldLayoutId id="2147483798" r:id="rId15"/>
    <p:sldLayoutId id="214748379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67408" y="188640"/>
            <a:ext cx="11305256" cy="2160240"/>
          </a:xfrm>
        </p:spPr>
        <p:txBody>
          <a:bodyPr>
            <a:normAutofit/>
          </a:bodyPr>
          <a:lstStyle/>
          <a:p>
            <a:pPr algn="ctr"/>
            <a:r>
              <a:rPr lang="ru-RU" sz="6000" b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Итоговое сочинение </a:t>
            </a:r>
            <a:br>
              <a:rPr lang="ru-RU" sz="6000" b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6000" b="1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«зачет» - допуск к ГИА</a:t>
            </a:r>
            <a:endParaRPr lang="ru-RU" sz="6000" b="1" dirty="0">
              <a:solidFill>
                <a:schemeClr val="accent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7328" y="2780928"/>
            <a:ext cx="12144672" cy="3960440"/>
          </a:xfrm>
        </p:spPr>
        <p:txBody>
          <a:bodyPr>
            <a:normAutofit lnSpcReduction="10000"/>
          </a:bodyPr>
          <a:lstStyle/>
          <a:p>
            <a:pPr algn="just"/>
            <a:r>
              <a:rPr lang="ru-RU" sz="4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Итоговое сочинение</a:t>
            </a:r>
            <a:r>
              <a:rPr lang="ru-RU" sz="4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4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пишут</a:t>
            </a:r>
            <a:r>
              <a:rPr lang="ru-RU" sz="4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первую среду </a:t>
            </a:r>
            <a:r>
              <a:rPr lang="ru-RU" sz="4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декабря.</a:t>
            </a:r>
          </a:p>
          <a:p>
            <a:pPr algn="just"/>
            <a:r>
              <a:rPr lang="ru-RU" sz="4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</a:t>
            </a:r>
            <a:r>
              <a:rPr lang="ru-RU" sz="4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4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 часа 55 минут</a:t>
            </a:r>
            <a:r>
              <a:rPr lang="ru-RU" sz="4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написать развёрнутое, структурное и аргументированное сочинение по одной из выбранных тем.</a:t>
            </a:r>
          </a:p>
          <a:p>
            <a:pPr algn="just"/>
            <a:r>
              <a:rPr lang="ru-RU" sz="4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Объём должен быть </a:t>
            </a:r>
            <a:r>
              <a:rPr lang="ru-RU" sz="4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меньше 250 слов</a:t>
            </a:r>
            <a:r>
              <a:rPr lang="ru-RU" sz="4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sz="4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Сочинение должно быть написано </a:t>
            </a:r>
            <a:r>
              <a:rPr lang="ru-RU" sz="4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самостоятельно</a:t>
            </a:r>
            <a:r>
              <a:rPr lang="ru-RU" sz="4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652" y="188640"/>
            <a:ext cx="12129020" cy="1440160"/>
          </a:xfrm>
        </p:spPr>
        <p:txBody>
          <a:bodyPr>
            <a:noAutofit/>
          </a:bodyPr>
          <a:lstStyle/>
          <a:p>
            <a:pPr algn="ctr"/>
            <a:r>
              <a:rPr lang="ru-RU" sz="6000" b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Разделы и подразделы </a:t>
            </a:r>
            <a:r>
              <a:rPr lang="ru-RU" sz="6000" b="1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тем </a:t>
            </a:r>
            <a:r>
              <a:rPr lang="ru-RU" sz="6000" b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19336" y="1196752"/>
            <a:ext cx="12025336" cy="5661248"/>
          </a:xfrm>
        </p:spPr>
        <p:txBody>
          <a:bodyPr>
            <a:noAutofit/>
          </a:bodyPr>
          <a:lstStyle/>
          <a:p>
            <a:r>
              <a:rPr lang="ru-RU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Духовно-нравственные ориентиры в жизни </a:t>
            </a:r>
            <a:r>
              <a:rPr lang="ru-RU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человека</a:t>
            </a: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1.1. Внутренний мир человека и его личностные качества.</a:t>
            </a: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0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1.2. Отношение человека к другому человеку (окружению), нравственные идеалы и выбор между добром и злом.</a:t>
            </a: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1.3. Познание человеком самого себя.</a:t>
            </a:r>
            <a:br>
              <a:rPr lang="ru-RU" sz="4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0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1.4. Свобода человека и ее ограничения.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8180" y="-157410"/>
            <a:ext cx="11809312" cy="1066130"/>
          </a:xfrm>
        </p:spPr>
        <p:txBody>
          <a:bodyPr>
            <a:normAutofit/>
          </a:bodyPr>
          <a:lstStyle/>
          <a:p>
            <a:pPr algn="ctr"/>
            <a:r>
              <a:rPr lang="ru-RU" sz="6000" b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Комментарии к разделу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90500" y="764704"/>
            <a:ext cx="12144672" cy="5517232"/>
          </a:xfrm>
        </p:spPr>
        <p:txBody>
          <a:bodyPr>
            <a:noAutofit/>
          </a:bodyPr>
          <a:lstStyle/>
          <a:p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Раздел 1. Духовно-нравственные ориентиры в жизни человека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Темы этого раздела:</a:t>
            </a:r>
            <a:b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→ связаны с вопросами, которые человек задаёт себе сам, в том числе в ситуации нравственного выбора;</a:t>
            </a:r>
            <a:b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→ нацеливают на рассуждение о нравственных идеалах и моральных нормах, сиюминутном и вечном, добре и зле, о свободе и ответственности;</a:t>
            </a:r>
            <a:b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→ касаются размышлений о смысле жизни, гуманном и антигуманном поступках, их мотивах, причинах внутреннего разлада и об угрызениях совести;</a:t>
            </a:r>
            <a:b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→ позволяют задуматься об образе жизни человека, о выборе им жизненного пути, значимой цели и средствах её достижения, любви и дружбе;</a:t>
            </a:r>
            <a:b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→ побуждают к самоанализу, осмыслению опыта других людей (или поступков литературных героев), стремящихся понять себя.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9337" y="0"/>
            <a:ext cx="12072663" cy="1220714"/>
          </a:xfrm>
        </p:spPr>
        <p:txBody>
          <a:bodyPr>
            <a:noAutofit/>
          </a:bodyPr>
          <a:lstStyle/>
          <a:p>
            <a:pPr algn="ctr"/>
            <a:r>
              <a:rPr lang="ru-RU" sz="6000" b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Примеры тем сочинений </a:t>
            </a:r>
            <a:r>
              <a:rPr lang="ru-RU" sz="6000" b="1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6000" b="1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6000" b="1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</a:t>
            </a:r>
            <a:r>
              <a:rPr lang="ru-RU" sz="6000" b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разделу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10234" y="1916832"/>
            <a:ext cx="12081766" cy="4941168"/>
          </a:xfrm>
        </p:spPr>
        <p:txBody>
          <a:bodyPr/>
          <a:lstStyle/>
          <a:p>
            <a:r>
              <a:rPr lang="ru-RU" sz="4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Согласны ли вы с тем, что муки совести — самое страшное наказание?</a:t>
            </a:r>
          </a:p>
          <a:p>
            <a:r>
              <a:rPr lang="ru-RU" sz="44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Почему человеку важно найти ответ на вопрос о смысле жизни?</a:t>
            </a:r>
          </a:p>
          <a:p>
            <a:r>
              <a:rPr lang="ru-RU" sz="4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Можно ли оправдать плохой поступок?</a:t>
            </a:r>
          </a:p>
          <a:p>
            <a:r>
              <a:rPr lang="ru-RU" sz="44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Может ли любовь спасти заблудшую душу?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35360" y="0"/>
            <a:ext cx="11737304" cy="1556792"/>
          </a:xfrm>
        </p:spPr>
        <p:txBody>
          <a:bodyPr>
            <a:noAutofit/>
          </a:bodyPr>
          <a:lstStyle/>
          <a:p>
            <a:pPr algn="ctr"/>
            <a:r>
              <a:rPr lang="ru-RU" sz="6000" b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Разделы и подразделы </a:t>
            </a:r>
            <a:r>
              <a:rPr lang="ru-RU" sz="6000" b="1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тем </a:t>
            </a:r>
            <a:r>
              <a:rPr lang="ru-RU" sz="6000" b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556792"/>
            <a:ext cx="12192000" cy="5256584"/>
          </a:xfrm>
        </p:spPr>
        <p:txBody>
          <a:bodyPr>
            <a:normAutofit/>
          </a:bodyPr>
          <a:lstStyle/>
          <a:p>
            <a:r>
              <a:rPr lang="ru-RU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ru-RU" sz="4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Семья, общество, Отечество в жизни человека</a:t>
            </a:r>
            <a:br>
              <a:rPr lang="ru-RU" sz="4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4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2.1. Семья, род; семейные ценности и традиции.</a:t>
            </a:r>
            <a:br>
              <a:rPr lang="ru-RU" sz="4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0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2.2. Человек и общество.</a:t>
            </a: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2.3. Родина, государство, гражданская позиция человека.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9336" y="-30435"/>
            <a:ext cx="11953328" cy="850106"/>
          </a:xfrm>
        </p:spPr>
        <p:txBody>
          <a:bodyPr>
            <a:noAutofit/>
          </a:bodyPr>
          <a:lstStyle/>
          <a:p>
            <a:pPr algn="ctr"/>
            <a:r>
              <a:rPr lang="ru-RU" sz="6000" b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Комментарии к разделу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91344" y="1124744"/>
            <a:ext cx="12072664" cy="5472608"/>
          </a:xfrm>
        </p:spPr>
        <p:txBody>
          <a:bodyPr>
            <a:noAutofit/>
          </a:bodyPr>
          <a:lstStyle/>
          <a:p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Темы этого раздела:</a:t>
            </a:r>
            <a:b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→ связаны со взглядом на человека как представителя семьи, социума, народа, поколения, эпохи;</a:t>
            </a:r>
            <a:b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→ нацеливают на размышление о семейных и общественных ценностях, традициях и обычаях, межличностных отношениях и влиянии среды на человека;</a:t>
            </a:r>
            <a:b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→ касаются вопросов исторического времени, гражданских идеалов, важности сохранения исторической памяти, роли личности в истории;</a:t>
            </a:r>
            <a:b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→ позволяют задуматься о славе и бесславии, личном и общественном, своём вкладе в общественный прогресс;</a:t>
            </a:r>
            <a:b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→ побуждают рассуждать об образовании и о воспитании, споре поколений и об общественном благополучии, о народном подвиге и направлениях развития общества.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88640"/>
            <a:ext cx="12192000" cy="1296144"/>
          </a:xfrm>
        </p:spPr>
        <p:txBody>
          <a:bodyPr>
            <a:noAutofit/>
          </a:bodyPr>
          <a:lstStyle/>
          <a:p>
            <a:pPr algn="ctr"/>
            <a:r>
              <a:rPr lang="ru-RU" sz="6000" b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Примеры тем сочинений по разделу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2133600"/>
            <a:ext cx="12192000" cy="4724400"/>
          </a:xfrm>
        </p:spPr>
        <p:txBody>
          <a:bodyPr/>
          <a:lstStyle/>
          <a:p>
            <a:r>
              <a:rPr lang="ru-RU" sz="4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Почему для некоторых людей так важно общественное мнение?</a:t>
            </a:r>
          </a:p>
          <a:p>
            <a:r>
              <a:rPr lang="ru-RU" sz="40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 окружение влияет на ребёнка?</a:t>
            </a:r>
          </a:p>
          <a:p>
            <a:r>
              <a:rPr lang="ru-RU" sz="4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что готов пойти человек ради своей семьи?</a:t>
            </a:r>
          </a:p>
          <a:p>
            <a:r>
              <a:rPr lang="ru-RU" sz="40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Человек должен жить для себя или на благо общества?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18653" y="0"/>
            <a:ext cx="12210653" cy="1268760"/>
          </a:xfrm>
        </p:spPr>
        <p:txBody>
          <a:bodyPr>
            <a:noAutofit/>
          </a:bodyPr>
          <a:lstStyle/>
          <a:p>
            <a:pPr algn="ctr"/>
            <a:r>
              <a:rPr lang="ru-RU" sz="6000" b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Разделы и подразделы </a:t>
            </a:r>
            <a:r>
              <a:rPr lang="ru-RU" sz="6000" b="1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тем </a:t>
            </a:r>
            <a:r>
              <a:rPr lang="ru-RU" sz="6000" b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1650" y="1196752"/>
            <a:ext cx="12160349" cy="5661248"/>
          </a:xfrm>
        </p:spPr>
        <p:txBody>
          <a:bodyPr>
            <a:normAutofit/>
          </a:bodyPr>
          <a:lstStyle/>
          <a:p>
            <a:r>
              <a:rPr lang="ru-RU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ru-RU" sz="4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Природа и культура в жизни человека</a:t>
            </a:r>
            <a:r>
              <a:rPr lang="ru-RU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3.1. Природа и человек.</a:t>
            </a: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0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3.2. Наука и человек.</a:t>
            </a: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3.3. Искусство и человек.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049" y="-459432"/>
            <a:ext cx="12072664" cy="1656184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/>
              <a:t/>
            </a:r>
            <a:br>
              <a:rPr lang="ru-RU" b="1" dirty="0"/>
            </a:br>
            <a:r>
              <a:rPr lang="ru-RU" sz="6700" b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Комментарии к разделу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048" y="908720"/>
            <a:ext cx="12156951" cy="5949280"/>
          </a:xfrm>
        </p:spPr>
        <p:txBody>
          <a:bodyPr>
            <a:noAutofit/>
          </a:bodyPr>
          <a:lstStyle/>
          <a:p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Темы этого раздела:</a:t>
            </a:r>
            <a:b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→ связаны с философскими, социальными, этическими, эстетическими проблемами, вопросами экологии;</a:t>
            </a:r>
            <a:b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→ нацеливают на рассуждение об искусстве и науке, о феномене таланта, ценности художественного творчества и научного поиска, о собственных предпочтениях или интересах в области искусства и науки;</a:t>
            </a:r>
            <a:b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→ касаются миссии художника и ответственности человека науки, значения великих творений искусства и научных открытий (в том числе в связи с юбилейными датами);</a:t>
            </a:r>
            <a:b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→ позволяют осмысливать роль культуры в жизни человека, важность исторической памяти, сохранения традиционных ценностей;</a:t>
            </a:r>
            <a:b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→ побуждают задуматься о взаимодействии человека и природы, направлениях развития культуры, влиянии искусства и новых технологий на человека.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1344" y="-7962"/>
            <a:ext cx="11881320" cy="1348730"/>
          </a:xfrm>
        </p:spPr>
        <p:txBody>
          <a:bodyPr>
            <a:noAutofit/>
          </a:bodyPr>
          <a:lstStyle/>
          <a:p>
            <a:pPr algn="ctr"/>
            <a:r>
              <a:rPr lang="ru-RU" sz="6000" b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Примеры тем сочинений по разделу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7328" y="1988840"/>
            <a:ext cx="12144672" cy="4869160"/>
          </a:xfrm>
        </p:spPr>
        <p:txBody>
          <a:bodyPr>
            <a:normAutofit fontScale="85000" lnSpcReduction="20000"/>
          </a:bodyPr>
          <a:lstStyle/>
          <a:p>
            <a:r>
              <a:rPr lang="ru-RU" sz="4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 произведения искусства могут повлиять на личность и воспитание?</a:t>
            </a:r>
          </a:p>
          <a:p>
            <a:r>
              <a:rPr lang="ru-RU" sz="40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Почему важно сохранять историческую память и традиционные ценности?</a:t>
            </a:r>
          </a:p>
          <a:p>
            <a:r>
              <a:rPr lang="ru-RU" sz="4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Согласны ли вы с мнением, что природа может существовать без человека, а человек без природы — нет?</a:t>
            </a:r>
          </a:p>
          <a:p>
            <a:r>
              <a:rPr lang="ru-RU" sz="40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 достижения науки и технологий повлияли на человека и природу?</a:t>
            </a:r>
          </a:p>
          <a:p>
            <a:r>
              <a:rPr lang="ru-RU" sz="4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Можно ли пренебречь природой во имя технического прогресса?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1344" y="116632"/>
            <a:ext cx="11385276" cy="1004690"/>
          </a:xfrm>
        </p:spPr>
        <p:txBody>
          <a:bodyPr>
            <a:noAutofit/>
          </a:bodyPr>
          <a:lstStyle/>
          <a:p>
            <a:pPr algn="ctr"/>
            <a:r>
              <a:rPr lang="ru-RU" sz="6000" b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Образец комплекта тем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19336" y="1111052"/>
            <a:ext cx="12072664" cy="5746947"/>
          </a:xfrm>
        </p:spPr>
        <p:txBody>
          <a:bodyPr>
            <a:normAutofit/>
          </a:bodyPr>
          <a:lstStyle/>
          <a:p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Каждый комплект будет состоять из шести тем – по две темы из каждого раздела банка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000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Как, по-вашему, связаны понятия чести и совести?</a:t>
            </a:r>
            <a:br>
              <a:rPr lang="ru-RU" sz="4000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000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Что Вы вкладываете в понятие «счастье»?</a:t>
            </a: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000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Семейные ценности и их место в жизни человека.</a:t>
            </a:r>
            <a:br>
              <a:rPr lang="ru-RU" sz="4000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000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 В чём может проявляться любовь к Отечеству?</a:t>
            </a: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000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5. Способно ли, с Вашей точки зрения, явление культуры (книга, музыкальное произведение, фильм, спектакль) изменить взгляды человека на жизнь?</a:t>
            </a:r>
            <a:br>
              <a:rPr lang="ru-RU" sz="4000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000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6. Чему человек может научиться у природы?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1384" y="44624"/>
            <a:ext cx="11881320" cy="1052736"/>
          </a:xfrm>
        </p:spPr>
        <p:txBody>
          <a:bodyPr>
            <a:normAutofit/>
          </a:bodyPr>
          <a:lstStyle/>
          <a:p>
            <a:pPr algn="ctr"/>
            <a:r>
              <a:rPr lang="ru-RU" sz="6000" b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Критерии оценивания 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51384" y="1700808"/>
            <a:ext cx="12000656" cy="5949280"/>
          </a:xfrm>
        </p:spPr>
        <p:txBody>
          <a:bodyPr numCol="1">
            <a:noAutofit/>
          </a:bodyPr>
          <a:lstStyle/>
          <a:p>
            <a:pPr marL="0" indent="0" algn="ctr">
              <a:buNone/>
            </a:pPr>
            <a:r>
              <a:rPr lang="ru-RU" sz="4000" b="1" u="sng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Два необходимых требования: </a:t>
            </a:r>
          </a:p>
          <a:p>
            <a:pPr marL="0" indent="0" algn="ctr">
              <a:buNone/>
            </a:pPr>
            <a:endParaRPr lang="ru-RU" sz="40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4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Объем,</a:t>
            </a:r>
          </a:p>
          <a:p>
            <a:r>
              <a:rPr lang="ru-RU" sz="4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Самостоятельность.</a:t>
            </a:r>
          </a:p>
          <a:p>
            <a:pPr marL="0" indent="0" algn="ctr">
              <a:buNone/>
            </a:pPr>
            <a:endParaRPr lang="ru-RU" sz="4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1384" y="44624"/>
            <a:ext cx="11881320" cy="1052736"/>
          </a:xfrm>
        </p:spPr>
        <p:txBody>
          <a:bodyPr>
            <a:normAutofit/>
          </a:bodyPr>
          <a:lstStyle/>
          <a:p>
            <a:pPr algn="ctr"/>
            <a:r>
              <a:rPr lang="ru-RU" sz="6000" b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Критерии оценивания 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51384" y="1700808"/>
            <a:ext cx="12000656" cy="5949280"/>
          </a:xfrm>
        </p:spPr>
        <p:txBody>
          <a:bodyPr numCol="1">
            <a:noAutofit/>
          </a:bodyPr>
          <a:lstStyle/>
          <a:p>
            <a:pPr>
              <a:buAutoNum type="arabicPeriod"/>
            </a:pPr>
            <a:r>
              <a:rPr lang="ru-RU" sz="4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Соответствие теме</a:t>
            </a:r>
          </a:p>
          <a:p>
            <a:pPr>
              <a:buAutoNum type="arabicPeriod"/>
            </a:pPr>
            <a:r>
              <a:rPr lang="ru-RU" sz="4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Привлечение </a:t>
            </a:r>
            <a:r>
              <a:rPr lang="ru-RU" sz="4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литературного </a:t>
            </a:r>
            <a:r>
              <a:rPr lang="ru-RU" sz="4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материала</a:t>
            </a:r>
          </a:p>
          <a:p>
            <a:pPr>
              <a:buAutoNum type="arabicPeriod"/>
            </a:pPr>
            <a:r>
              <a:rPr lang="ru-RU" sz="4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Композиция </a:t>
            </a:r>
            <a:r>
              <a:rPr lang="ru-RU" sz="4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логика </a:t>
            </a:r>
            <a:r>
              <a:rPr lang="ru-RU" sz="4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рассуждения</a:t>
            </a:r>
          </a:p>
          <a:p>
            <a:pPr>
              <a:buAutoNum type="arabicPeriod"/>
            </a:pPr>
            <a:r>
              <a:rPr lang="ru-RU" sz="4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Качество письменной </a:t>
            </a:r>
            <a:r>
              <a:rPr lang="ru-RU" sz="4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речи</a:t>
            </a:r>
          </a:p>
          <a:p>
            <a:pPr>
              <a:buAutoNum type="arabicPeriod"/>
            </a:pPr>
            <a:r>
              <a:rPr lang="ru-RU" sz="4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Грамотность</a:t>
            </a:r>
            <a:endParaRPr lang="ru-RU" sz="4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0795958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1384" y="44624"/>
            <a:ext cx="11881320" cy="1052736"/>
          </a:xfrm>
        </p:spPr>
        <p:txBody>
          <a:bodyPr>
            <a:normAutofit/>
          </a:bodyPr>
          <a:lstStyle/>
          <a:p>
            <a:pPr algn="ctr">
              <a:buAutoNum type="arabicPeriod"/>
            </a:pPr>
            <a:r>
              <a:rPr lang="ru-RU" sz="6000" b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Соответствие теме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51384" y="1700808"/>
            <a:ext cx="12000656" cy="5949280"/>
          </a:xfrm>
        </p:spPr>
        <p:txBody>
          <a:bodyPr numCol="1">
            <a:noAutofit/>
          </a:bodyPr>
          <a:lstStyle/>
          <a:p>
            <a:pPr marL="0" indent="0" algn="ctr">
              <a:buNone/>
            </a:pPr>
            <a:r>
              <a:rPr lang="ru-RU" sz="4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Самое </a:t>
            </a:r>
            <a:r>
              <a:rPr lang="ru-RU" sz="4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важное — не уходить от темы, соотнести доказательство и вывод с тезисом, не подменять понятия.</a:t>
            </a:r>
          </a:p>
          <a:p>
            <a:pPr>
              <a:buAutoNum type="arabicPeriod"/>
            </a:pPr>
            <a:endParaRPr lang="ru-RU" sz="4000" b="1" dirty="0" smtClean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2328815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1384" y="44624"/>
            <a:ext cx="11881320" cy="1052736"/>
          </a:xfrm>
        </p:spPr>
        <p:txBody>
          <a:bodyPr>
            <a:normAutofit fontScale="90000"/>
          </a:bodyPr>
          <a:lstStyle/>
          <a:p>
            <a:pPr algn="ctr"/>
            <a:r>
              <a:rPr lang="ru-RU" sz="6000" b="1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Привлечение </a:t>
            </a:r>
            <a:r>
              <a:rPr lang="ru-RU" sz="6000" b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литературного материала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51384" y="1700808"/>
            <a:ext cx="12000656" cy="5949280"/>
          </a:xfrm>
        </p:spPr>
        <p:txBody>
          <a:bodyPr numCol="1">
            <a:noAutofit/>
          </a:bodyPr>
          <a:lstStyle/>
          <a:p>
            <a:pPr marL="0" indent="0">
              <a:buNone/>
            </a:pPr>
            <a:r>
              <a:rPr lang="ru-RU" sz="4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Чтобы получить зачет, нужно привести минимум 1 литературный аргумент — из русской классики, школьной программы или мировой литературы. Можно использовать даже «Гарри Поттера» или «Голодные игры». Главное — написать развернутый аргумент, который подтвердит ваше мнение.</a:t>
            </a:r>
          </a:p>
          <a:p>
            <a:pPr>
              <a:buAutoNum type="arabicPeriod"/>
            </a:pPr>
            <a:endParaRPr lang="ru-RU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7370910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1344" y="0"/>
            <a:ext cx="11881320" cy="1052736"/>
          </a:xfrm>
        </p:spPr>
        <p:txBody>
          <a:bodyPr>
            <a:normAutofit fontScale="90000"/>
          </a:bodyPr>
          <a:lstStyle/>
          <a:p>
            <a:r>
              <a:rPr lang="ru-RU" sz="6000" b="1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Композиция </a:t>
            </a:r>
            <a:r>
              <a:rPr lang="ru-RU" sz="6000" b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логика рассуждения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51384" y="1052736"/>
            <a:ext cx="12000656" cy="5949280"/>
          </a:xfrm>
        </p:spPr>
        <p:txBody>
          <a:bodyPr numCol="1">
            <a:noAutofit/>
          </a:bodyPr>
          <a:lstStyle/>
          <a:p>
            <a:pPr>
              <a:buNone/>
            </a:pPr>
            <a:r>
              <a:rPr lang="ru-RU" sz="40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36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 абзацев</a:t>
            </a:r>
            <a:r>
              <a:rPr lang="ru-RU" sz="3600" i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ru-RU" sz="3600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3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Вступление </a:t>
            </a:r>
          </a:p>
          <a:p>
            <a:pPr marL="0" indent="0">
              <a:buNone/>
            </a:pPr>
            <a:r>
              <a:rPr lang="ru-RU" sz="3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Собственное </a:t>
            </a:r>
            <a:r>
              <a:rPr lang="ru-RU" sz="3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мнение, которое будем доказывать аргументами</a:t>
            </a:r>
          </a:p>
          <a:p>
            <a:pPr>
              <a:buNone/>
            </a:pPr>
            <a:r>
              <a:rPr lang="ru-RU" sz="3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Аргумент </a:t>
            </a:r>
            <a:r>
              <a:rPr lang="ru-RU" sz="3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(доказательство и </a:t>
            </a:r>
            <a:r>
              <a:rPr lang="ru-RU" sz="3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микровывод</a:t>
            </a:r>
            <a:r>
              <a:rPr lang="ru-RU" sz="3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>
              <a:buNone/>
            </a:pPr>
            <a:r>
              <a:rPr lang="ru-RU" sz="3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 Аргумент </a:t>
            </a:r>
            <a:r>
              <a:rPr lang="ru-RU" sz="3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(доказательство или контраргумент + </a:t>
            </a:r>
            <a:r>
              <a:rPr lang="ru-RU" sz="3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микровывод</a:t>
            </a:r>
            <a:r>
              <a:rPr lang="ru-RU" sz="3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>
              <a:buNone/>
            </a:pPr>
            <a:r>
              <a:rPr lang="ru-RU" sz="3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5. Вывод </a:t>
            </a:r>
            <a:r>
              <a:rPr lang="ru-RU" sz="3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(итог рассуждений)</a:t>
            </a:r>
          </a:p>
          <a:p>
            <a:pPr marL="0" indent="0">
              <a:buNone/>
            </a:pPr>
            <a:endParaRPr lang="ru-RU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404651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1384" y="44624"/>
            <a:ext cx="11881320" cy="1052736"/>
          </a:xfrm>
        </p:spPr>
        <p:txBody>
          <a:bodyPr>
            <a:normAutofit/>
          </a:bodyPr>
          <a:lstStyle/>
          <a:p>
            <a:r>
              <a:rPr lang="ru-RU" sz="6000" b="1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 Качество </a:t>
            </a:r>
            <a:r>
              <a:rPr lang="ru-RU" sz="6000" b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письменной речи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2132856"/>
            <a:ext cx="12336016" cy="4913784"/>
          </a:xfrm>
        </p:spPr>
        <p:txBody>
          <a:bodyPr numCol="1">
            <a:noAutofit/>
          </a:bodyPr>
          <a:lstStyle/>
          <a:p>
            <a:pPr marL="914400" lvl="2" indent="0">
              <a:buNone/>
            </a:pPr>
            <a:r>
              <a:rPr lang="ru-RU" sz="4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Если всё настолько плохо, что речевые ошибки затрудняют понимание смысла, ставят «незачёт», если мысль ясна — «зачёт».</a:t>
            </a:r>
          </a:p>
          <a:p>
            <a:pPr marL="914400" lvl="2" indent="0">
              <a:buNone/>
            </a:pPr>
            <a:endParaRPr lang="ru-RU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705896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1384" y="44624"/>
            <a:ext cx="11881320" cy="1052736"/>
          </a:xfrm>
        </p:spPr>
        <p:txBody>
          <a:bodyPr>
            <a:normAutofit/>
          </a:bodyPr>
          <a:lstStyle/>
          <a:p>
            <a:pPr algn="ctr"/>
            <a:r>
              <a:rPr lang="ru-RU" sz="6000" b="1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5. Грамотность</a:t>
            </a:r>
            <a:endParaRPr lang="ru-RU" sz="6000" dirty="0">
              <a:solidFill>
                <a:schemeClr val="accent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882" y="1268760"/>
            <a:ext cx="12000656" cy="5949280"/>
          </a:xfrm>
        </p:spPr>
        <p:txBody>
          <a:bodyPr numCol="1">
            <a:noAutofit/>
          </a:bodyPr>
          <a:lstStyle/>
          <a:p>
            <a:pPr marL="0" indent="0">
              <a:buNone/>
            </a:pPr>
            <a:r>
              <a:rPr lang="ru-RU" sz="4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«Незачёт» поставят, если на 100 слов приходится в сумме более пяти ошибок: грамматических, орфографических, пунктуационных. Помните, что на сочинении можно пользоваться орфографическим словарём! Этот поможет вам свести орфографические ошибки к минимуму.</a:t>
            </a:r>
          </a:p>
          <a:p>
            <a:pPr marL="0" indent="0">
              <a:buNone/>
            </a:pPr>
            <a:endParaRPr lang="ru-RU" sz="4000" b="1" dirty="0" smtClean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04747749"/>
      </p:ext>
    </p:extLst>
  </p:cSld>
  <p:clrMapOvr>
    <a:masterClrMapping/>
  </p:clrMapOvr>
</p:sld>
</file>

<file path=ppt/theme/theme1.xml><?xml version="1.0" encoding="utf-8"?>
<a:theme xmlns:a="http://schemas.openxmlformats.org/drawingml/2006/main" name="Легкий дым">
  <a:themeElements>
    <a:clrScheme name="Легкий дым">
      <a:dk1>
        <a:sysClr val="windowText" lastClr="000000"/>
      </a:dk1>
      <a:lt1>
        <a:sysClr val="window" lastClr="FFFFFF"/>
      </a:lt1>
      <a:dk2>
        <a:srgbClr val="647252"/>
      </a:dk2>
      <a:lt2>
        <a:srgbClr val="EAE8CF"/>
      </a:lt2>
      <a:accent1>
        <a:srgbClr val="E78712"/>
      </a:accent1>
      <a:accent2>
        <a:srgbClr val="B73C26"/>
      </a:accent2>
      <a:accent3>
        <a:srgbClr val="865331"/>
      </a:accent3>
      <a:accent4>
        <a:srgbClr val="B38648"/>
      </a:accent4>
      <a:accent5>
        <a:srgbClr val="BBB473"/>
      </a:accent5>
      <a:accent6>
        <a:srgbClr val="849276"/>
      </a:accent6>
      <a:hlink>
        <a:srgbClr val="FDAB2A"/>
      </a:hlink>
      <a:folHlink>
        <a:srgbClr val="CCB182"/>
      </a:folHlink>
    </a:clrScheme>
    <a:fontScheme name="Легкий дым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Легкий дым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54F6613E-5ED7-40ED-90A8-F639BE712C0E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87</TotalTime>
  <Words>402</Words>
  <Application>Microsoft Office PowerPoint</Application>
  <PresentationFormat>Широкоэкранный</PresentationFormat>
  <Paragraphs>61</Paragraphs>
  <Slides>18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24" baseType="lpstr">
      <vt:lpstr>Arial</vt:lpstr>
      <vt:lpstr>Calibri</vt:lpstr>
      <vt:lpstr>Century Gothic</vt:lpstr>
      <vt:lpstr>Times New Roman</vt:lpstr>
      <vt:lpstr>Wingdings 3</vt:lpstr>
      <vt:lpstr>Легкий дым</vt:lpstr>
      <vt:lpstr>Итоговое сочинение  «зачет» - допуск к ГИА</vt:lpstr>
      <vt:lpstr>Разделы и подразделы тем ИС</vt:lpstr>
      <vt:lpstr>Комментарии к разделу</vt:lpstr>
      <vt:lpstr>Примеры тем сочинений  по разделу</vt:lpstr>
      <vt:lpstr>Разделы и подразделы тем ИС</vt:lpstr>
      <vt:lpstr>Комментарии к разделу</vt:lpstr>
      <vt:lpstr>Примеры тем сочинений по разделу</vt:lpstr>
      <vt:lpstr>Разделы и подразделы тем ИС</vt:lpstr>
      <vt:lpstr> Комментарии к разделу </vt:lpstr>
      <vt:lpstr>Примеры тем сочинений по разделу</vt:lpstr>
      <vt:lpstr>Образец комплекта тем</vt:lpstr>
      <vt:lpstr>Критерии оценивания </vt:lpstr>
      <vt:lpstr>Критерии оценивания </vt:lpstr>
      <vt:lpstr>Соответствие теме</vt:lpstr>
      <vt:lpstr>2. Привлечение литературного материала</vt:lpstr>
      <vt:lpstr>3. Композиция и логика рассуждения</vt:lpstr>
      <vt:lpstr>4. Качество письменной речи</vt:lpstr>
      <vt:lpstr>5. Грамотность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Итоговое сочинение 2023</dc:title>
  <dc:creator>Admin!</dc:creator>
  <cp:lastModifiedBy>Veles</cp:lastModifiedBy>
  <cp:revision>12</cp:revision>
  <cp:lastPrinted>2023-09-10T18:38:01Z</cp:lastPrinted>
  <dcterms:created xsi:type="dcterms:W3CDTF">2022-08-14T12:35:43Z</dcterms:created>
  <dcterms:modified xsi:type="dcterms:W3CDTF">2024-01-02T08:02:27Z</dcterms:modified>
</cp:coreProperties>
</file>