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9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976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488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617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822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75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90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504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737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092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19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86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4B81A-FE5E-4720-A3EA-C4CF31F89DA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84353-E920-49E8-A030-ECB147664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026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9047" y="0"/>
            <a:ext cx="11758367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0" dirty="0" smtClean="0">
                <a:solidFill>
                  <a:schemeClr val="bg1"/>
                </a:solidFill>
                <a:effectLst/>
                <a:latin typeface="PT Sans"/>
              </a:rPr>
              <a:t>Сонет</a:t>
            </a:r>
          </a:p>
          <a:p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Как </a:t>
            </a:r>
            <a:r>
              <a:rPr lang="ru-RU" sz="3000" b="0" i="0" dirty="0" err="1" smtClean="0">
                <a:solidFill>
                  <a:schemeClr val="bg1"/>
                </a:solidFill>
                <a:effectLst/>
                <a:latin typeface="Noto Serif"/>
              </a:rPr>
              <a:t>конквиста́дор</a:t>
            </a: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 в панцире железном,</a:t>
            </a:r>
            <a:b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</a:b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Я вышел в путь и весело иду,</a:t>
            </a:r>
            <a:b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</a:b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То отдыхая в радостном саду,</a:t>
            </a:r>
            <a:b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</a:b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То наклоняясь к пропастям и безднам.</a:t>
            </a:r>
          </a:p>
          <a:p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Порою в небе смутном и беззвездном</a:t>
            </a:r>
            <a:b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</a:b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Растет туман… но я смеюсь и жду,</a:t>
            </a:r>
            <a:b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</a:b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И верю, как всегда, в мою звезду,</a:t>
            </a:r>
            <a:b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</a:b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Я, конквистадор в панцире железном.</a:t>
            </a:r>
          </a:p>
          <a:p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И если в этом мире не дано</a:t>
            </a:r>
            <a:b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</a:b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Нам расковать последнее звено,</a:t>
            </a:r>
            <a:b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</a:b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Пусть смерть приходит, я зову любую!</a:t>
            </a:r>
          </a:p>
          <a:p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Я с нею буду биться до конца</a:t>
            </a:r>
            <a:b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</a:b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И, может быть, рукою мертвеца</a:t>
            </a:r>
            <a:b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</a:br>
            <a:r>
              <a:rPr lang="ru-RU" sz="3000" b="0" i="0" dirty="0" smtClean="0">
                <a:solidFill>
                  <a:schemeClr val="bg1"/>
                </a:solidFill>
                <a:effectLst/>
                <a:latin typeface="Noto Serif"/>
              </a:rPr>
              <a:t>Я лилию добуду голубую.</a:t>
            </a:r>
            <a:endParaRPr lang="ru-RU" sz="3000" b="0" i="0" dirty="0">
              <a:solidFill>
                <a:schemeClr val="bg1"/>
              </a:solidFill>
              <a:effectLst/>
              <a:latin typeface="Noto Serif"/>
            </a:endParaRPr>
          </a:p>
        </p:txBody>
      </p:sp>
    </p:spTree>
    <p:extLst>
      <p:ext uri="{BB962C8B-B14F-4D97-AF65-F5344CB8AC3E}">
        <p14:creationId xmlns:p14="http://schemas.microsoft.com/office/powerpoint/2010/main" val="174465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537" y="160255"/>
            <a:ext cx="11660956" cy="692497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Жираф</a:t>
            </a:r>
          </a:p>
          <a:p>
            <a:pPr algn="ctr"/>
            <a:endParaRPr lang="ru-RU" sz="2000" b="1" dirty="0">
              <a:solidFill>
                <a:schemeClr val="bg1"/>
              </a:solidFill>
            </a:endParaRPr>
          </a:p>
          <a:p>
            <a:pPr algn="ctr"/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200" dirty="0">
                <a:solidFill>
                  <a:schemeClr val="bg1"/>
                </a:solidFill>
              </a:rPr>
              <a:t>Сегодня, я вижу, особенно грустен твой взгляд,</a:t>
            </a:r>
            <a:br>
              <a:rPr lang="ru-RU" sz="2200" dirty="0">
                <a:solidFill>
                  <a:schemeClr val="bg1"/>
                </a:solidFill>
              </a:rPr>
            </a:br>
            <a:r>
              <a:rPr lang="ru-RU" sz="2200" dirty="0">
                <a:solidFill>
                  <a:schemeClr val="bg1"/>
                </a:solidFill>
              </a:rPr>
              <a:t>И руки особенно тонки, колени обняв.</a:t>
            </a:r>
            <a:br>
              <a:rPr lang="ru-RU" sz="2200" dirty="0">
                <a:solidFill>
                  <a:schemeClr val="bg1"/>
                </a:solidFill>
              </a:rPr>
            </a:br>
            <a:r>
              <a:rPr lang="ru-RU" sz="2200" dirty="0">
                <a:solidFill>
                  <a:schemeClr val="bg1"/>
                </a:solidFill>
              </a:rPr>
              <a:t>Послушай: далеко, далеко, на озере Чад</a:t>
            </a:r>
            <a:br>
              <a:rPr lang="ru-RU" sz="2200" dirty="0">
                <a:solidFill>
                  <a:schemeClr val="bg1"/>
                </a:solidFill>
              </a:rPr>
            </a:br>
            <a:r>
              <a:rPr lang="ru-RU" sz="2200" dirty="0">
                <a:solidFill>
                  <a:schemeClr val="bg1"/>
                </a:solidFill>
              </a:rPr>
              <a:t>Изысканный бродит жираф.</a:t>
            </a:r>
          </a:p>
          <a:p>
            <a:r>
              <a:rPr lang="ru-RU" sz="2200" dirty="0">
                <a:solidFill>
                  <a:schemeClr val="bg1"/>
                </a:solidFill>
              </a:rPr>
              <a:t>Ему грациозная стройность и нега дана,</a:t>
            </a:r>
            <a:br>
              <a:rPr lang="ru-RU" sz="2200" dirty="0">
                <a:solidFill>
                  <a:schemeClr val="bg1"/>
                </a:solidFill>
              </a:rPr>
            </a:br>
            <a:r>
              <a:rPr lang="ru-RU" sz="2200" dirty="0">
                <a:solidFill>
                  <a:schemeClr val="bg1"/>
                </a:solidFill>
              </a:rPr>
              <a:t>И шкуру его украшает волшебный узор,</a:t>
            </a:r>
            <a:br>
              <a:rPr lang="ru-RU" sz="2200" dirty="0">
                <a:solidFill>
                  <a:schemeClr val="bg1"/>
                </a:solidFill>
              </a:rPr>
            </a:br>
            <a:r>
              <a:rPr lang="ru-RU" sz="2200" dirty="0">
                <a:solidFill>
                  <a:schemeClr val="bg1"/>
                </a:solidFill>
              </a:rPr>
              <a:t>С которым равняться осмелится только луна,</a:t>
            </a:r>
            <a:br>
              <a:rPr lang="ru-RU" sz="2200" dirty="0">
                <a:solidFill>
                  <a:schemeClr val="bg1"/>
                </a:solidFill>
              </a:rPr>
            </a:br>
            <a:r>
              <a:rPr lang="ru-RU" sz="2200" dirty="0">
                <a:solidFill>
                  <a:schemeClr val="bg1"/>
                </a:solidFill>
              </a:rPr>
              <a:t>Дробясь и качаясь на влаге широких озер.</a:t>
            </a:r>
          </a:p>
          <a:p>
            <a:r>
              <a:rPr lang="ru-RU" sz="2200" dirty="0">
                <a:solidFill>
                  <a:schemeClr val="bg1"/>
                </a:solidFill>
              </a:rPr>
              <a:t>Вдали он подобен цветным парусам корабля,</a:t>
            </a:r>
            <a:br>
              <a:rPr lang="ru-RU" sz="2200" dirty="0">
                <a:solidFill>
                  <a:schemeClr val="bg1"/>
                </a:solidFill>
              </a:rPr>
            </a:br>
            <a:r>
              <a:rPr lang="ru-RU" sz="2200" dirty="0">
                <a:solidFill>
                  <a:schemeClr val="bg1"/>
                </a:solidFill>
              </a:rPr>
              <a:t>И бег его плавен, как радостный птичий полет</a:t>
            </a:r>
            <a:r>
              <a:rPr lang="ru-RU" sz="22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200" dirty="0" smtClean="0">
                <a:solidFill>
                  <a:schemeClr val="bg1"/>
                </a:solidFill>
              </a:rPr>
              <a:t>Я знаю, что много чудесного видит земля,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200" dirty="0" smtClean="0">
                <a:solidFill>
                  <a:schemeClr val="bg1"/>
                </a:solidFill>
              </a:rPr>
              <a:t>Когда на закате он прячется в мраморный грот.</a:t>
            </a:r>
          </a:p>
          <a:p>
            <a:endParaRPr lang="ru-RU" sz="2200" dirty="0">
              <a:solidFill>
                <a:schemeClr val="bg1"/>
              </a:solidFill>
            </a:endParaRPr>
          </a:p>
          <a:p>
            <a:endParaRPr lang="ru-RU" sz="2200" dirty="0" smtClean="0">
              <a:solidFill>
                <a:schemeClr val="bg1"/>
              </a:solidFill>
            </a:endParaRPr>
          </a:p>
          <a:p>
            <a:endParaRPr lang="ru-RU" sz="2200" dirty="0">
              <a:solidFill>
                <a:schemeClr val="bg1"/>
              </a:solidFill>
            </a:endParaRPr>
          </a:p>
          <a:p>
            <a:endParaRPr lang="ru-RU" sz="2200" dirty="0" smtClean="0">
              <a:solidFill>
                <a:schemeClr val="bg1"/>
              </a:solidFill>
            </a:endParaRPr>
          </a:p>
          <a:p>
            <a:endParaRPr lang="ru-RU" sz="2200" dirty="0">
              <a:solidFill>
                <a:schemeClr val="bg1"/>
              </a:solidFill>
            </a:endParaRPr>
          </a:p>
          <a:p>
            <a:endParaRPr lang="ru-RU" sz="2200" dirty="0" smtClean="0">
              <a:solidFill>
                <a:schemeClr val="bg1"/>
              </a:solidFill>
            </a:endParaRPr>
          </a:p>
          <a:p>
            <a:endParaRPr lang="ru-RU" sz="2200" dirty="0">
              <a:solidFill>
                <a:schemeClr val="bg1"/>
              </a:solidFill>
            </a:endParaRPr>
          </a:p>
          <a:p>
            <a:endParaRPr lang="ru-RU" sz="2200" dirty="0" smtClean="0">
              <a:solidFill>
                <a:schemeClr val="bg1"/>
              </a:solidFill>
            </a:endParaRPr>
          </a:p>
          <a:p>
            <a:r>
              <a:rPr lang="ru-RU" sz="2200" dirty="0" smtClean="0">
                <a:solidFill>
                  <a:schemeClr val="bg1"/>
                </a:solidFill>
              </a:rPr>
              <a:t>Я знаю веселые сказки таинственных стран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200" dirty="0" smtClean="0">
                <a:solidFill>
                  <a:schemeClr val="bg1"/>
                </a:solidFill>
              </a:rPr>
              <a:t>Про черную деву, про страсть молодого вождя,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200" dirty="0" smtClean="0">
                <a:solidFill>
                  <a:schemeClr val="bg1"/>
                </a:solidFill>
              </a:rPr>
              <a:t>Но ты слишком долго вдыхала тяжелый туман,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200" dirty="0" smtClean="0">
                <a:solidFill>
                  <a:schemeClr val="bg1"/>
                </a:solidFill>
              </a:rPr>
              <a:t>Ты верить не хочешь во что-нибудь, кроме дождя.</a:t>
            </a:r>
          </a:p>
          <a:p>
            <a:r>
              <a:rPr lang="ru-RU" sz="2200" dirty="0" smtClean="0">
                <a:solidFill>
                  <a:schemeClr val="bg1"/>
                </a:solidFill>
              </a:rPr>
              <a:t>И как я тебе расскажу про тропический сад,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200" dirty="0" smtClean="0">
                <a:solidFill>
                  <a:schemeClr val="bg1"/>
                </a:solidFill>
              </a:rPr>
              <a:t>Про стройные пальмы, про запах немыслимых трав…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200" dirty="0" smtClean="0">
                <a:solidFill>
                  <a:schemeClr val="bg1"/>
                </a:solidFill>
              </a:rPr>
              <a:t>— Ты плачешь? Послушай… далёко, на озере Чад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200" dirty="0" smtClean="0">
                <a:solidFill>
                  <a:schemeClr val="bg1"/>
                </a:solidFill>
              </a:rPr>
              <a:t>Изысканный бродит жираф.</a:t>
            </a:r>
          </a:p>
          <a:p>
            <a:pPr algn="ctr"/>
            <a:endParaRPr lang="ru-RU" sz="2400" b="0" i="0" dirty="0">
              <a:solidFill>
                <a:schemeClr val="bg1"/>
              </a:solidFill>
              <a:effectLst/>
              <a:latin typeface="Noto Serif"/>
            </a:endParaRPr>
          </a:p>
        </p:txBody>
      </p:sp>
    </p:spTree>
    <p:extLst>
      <p:ext uri="{BB962C8B-B14F-4D97-AF65-F5344CB8AC3E}">
        <p14:creationId xmlns:p14="http://schemas.microsoft.com/office/powerpoint/2010/main" val="425021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2805" y="160255"/>
            <a:ext cx="12022318" cy="766363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ctr"/>
            <a:r>
              <a:rPr lang="ru-RU" sz="2800" b="0" i="0" dirty="0" smtClean="0">
                <a:solidFill>
                  <a:schemeClr val="bg1"/>
                </a:solidFill>
                <a:effectLst/>
                <a:latin typeface="Noto Serif"/>
              </a:rPr>
              <a:t>Баллада «Капитаны» (отрывок)</a:t>
            </a:r>
            <a:r>
              <a:rPr lang="ru-RU" sz="2800" b="0" i="0" dirty="0" smtClean="0">
                <a:solidFill>
                  <a:srgbClr val="3C3C3C"/>
                </a:solidFill>
                <a:effectLst/>
                <a:latin typeface="Noto Serif"/>
              </a:rPr>
              <a:t/>
            </a:r>
            <a:br>
              <a:rPr lang="ru-RU" sz="2800" b="0" i="0" dirty="0" smtClean="0">
                <a:solidFill>
                  <a:srgbClr val="3C3C3C"/>
                </a:solidFill>
                <a:effectLst/>
                <a:latin typeface="Noto Serif"/>
              </a:rPr>
            </a:br>
            <a:endParaRPr lang="ru-RU" sz="2800" b="0" i="0" dirty="0" smtClean="0">
              <a:solidFill>
                <a:srgbClr val="3C3C3C"/>
              </a:solidFill>
              <a:effectLst/>
              <a:latin typeface="Noto Serif"/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На</a:t>
            </a:r>
            <a:r>
              <a:rPr lang="ru-RU" sz="2800" dirty="0">
                <a:solidFill>
                  <a:schemeClr val="bg1"/>
                </a:solidFill>
              </a:rPr>
              <a:t> полярных морях и на южных,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По изгибам зеленых зыбей,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Меж базальтовых скал и жемчужных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Шелестят паруса кораблей.</a:t>
            </a:r>
          </a:p>
          <a:p>
            <a:r>
              <a:rPr lang="ru-RU" sz="2800" dirty="0">
                <a:solidFill>
                  <a:schemeClr val="bg1"/>
                </a:solidFill>
              </a:rPr>
              <a:t>Быстрокрылых ведут капитаны,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Открыватели новых земель,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Для кого не страшны ураганы,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Кто изведал </a:t>
            </a:r>
            <a:r>
              <a:rPr lang="ru-RU" sz="2800" dirty="0" err="1">
                <a:solidFill>
                  <a:schemeClr val="bg1"/>
                </a:solidFill>
              </a:rPr>
              <a:t>мальстремы</a:t>
            </a:r>
            <a:r>
              <a:rPr lang="ru-RU" sz="2800" dirty="0">
                <a:solidFill>
                  <a:schemeClr val="bg1"/>
                </a:solidFill>
              </a:rPr>
              <a:t> и мель,</a:t>
            </a:r>
          </a:p>
          <a:p>
            <a:r>
              <a:rPr lang="ru-RU" sz="2800" dirty="0">
                <a:solidFill>
                  <a:schemeClr val="bg1"/>
                </a:solidFill>
              </a:rPr>
              <a:t>Чья не пылью затерянных хартий, —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Солью моря пропитана грудь,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Кто иглой на разорванной карте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Отмечает свой дерзостный </a:t>
            </a:r>
            <a:r>
              <a:rPr lang="ru-RU" sz="2800" dirty="0" smtClean="0">
                <a:solidFill>
                  <a:schemeClr val="bg1"/>
                </a:solidFill>
              </a:rPr>
              <a:t>путь</a:t>
            </a:r>
          </a:p>
          <a:p>
            <a:endParaRPr lang="ru-RU" sz="2800" dirty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>И, взойдя на трепещущий мостик,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Вспоминает покинутый порт,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 err="1">
                <a:solidFill>
                  <a:schemeClr val="bg1"/>
                </a:solidFill>
              </a:rPr>
              <a:t>Отряхая</a:t>
            </a:r>
            <a:r>
              <a:rPr lang="ru-RU" sz="2800" dirty="0">
                <a:solidFill>
                  <a:schemeClr val="bg1"/>
                </a:solidFill>
              </a:rPr>
              <a:t> ударами трости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Клочья пены с высоких ботфорт,</a:t>
            </a:r>
          </a:p>
          <a:p>
            <a:r>
              <a:rPr lang="ru-RU" sz="2800" dirty="0">
                <a:solidFill>
                  <a:schemeClr val="bg1"/>
                </a:solidFill>
              </a:rPr>
              <a:t>Или, бунт на борту обнаружив,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Из-за пояса рвет пистолет,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Так что сыпется золото с кружев,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С розоватых брабантских манжет.</a:t>
            </a:r>
          </a:p>
          <a:p>
            <a:r>
              <a:rPr lang="ru-RU" sz="2800" dirty="0">
                <a:solidFill>
                  <a:schemeClr val="bg1"/>
                </a:solidFill>
              </a:rPr>
              <a:t>Пусть безумствует море и хлещет,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Гребни волн поднялись в небеса,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Ни один пред грозой не трепещет,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Ни один не свернет паруса.</a:t>
            </a:r>
          </a:p>
          <a:p>
            <a:pPr algn="ctr"/>
            <a:endParaRPr lang="ru-RU" sz="2800" b="0" i="0" dirty="0">
              <a:solidFill>
                <a:schemeClr val="bg1"/>
              </a:solidFill>
              <a:effectLst/>
              <a:latin typeface="Noto Serif"/>
            </a:endParaRPr>
          </a:p>
        </p:txBody>
      </p:sp>
    </p:spTree>
    <p:extLst>
      <p:ext uri="{BB962C8B-B14F-4D97-AF65-F5344CB8AC3E}">
        <p14:creationId xmlns:p14="http://schemas.microsoft.com/office/powerpoint/2010/main" val="1041026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925" y="160255"/>
            <a:ext cx="11670383" cy="738663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Наступление</a:t>
            </a:r>
          </a:p>
          <a:p>
            <a:pPr algn="ctr"/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На полярных морях и на южных,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По изгибам зеленых зыбей,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Меж базальтовых скал и жемчужных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Шелестят паруса кораблей.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Быстрокрылых ведут капитаны,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Открыватели новых земель,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Для кого не страшны ураганы,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Кто изведал </a:t>
            </a:r>
            <a:r>
              <a:rPr lang="ru-RU" sz="2800" dirty="0" err="1" smtClean="0">
                <a:solidFill>
                  <a:schemeClr val="bg1"/>
                </a:solidFill>
              </a:rPr>
              <a:t>мальстремы</a:t>
            </a:r>
            <a:r>
              <a:rPr lang="ru-RU" sz="2800" dirty="0" smtClean="0">
                <a:solidFill>
                  <a:schemeClr val="bg1"/>
                </a:solidFill>
              </a:rPr>
              <a:t> и мель,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Чья не пылью затерянных хартий, —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Солью моря пропитана грудь,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Кто иглой на разорванной карте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Отмечает свой дерзостный путь</a:t>
            </a:r>
          </a:p>
          <a:p>
            <a:endParaRPr lang="ru-RU" sz="2800" dirty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И, взойдя на трепещущий мостик,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Вспоминает покинутый порт,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err="1" smtClean="0">
                <a:solidFill>
                  <a:schemeClr val="bg1"/>
                </a:solidFill>
              </a:rPr>
              <a:t>Отряхая</a:t>
            </a:r>
            <a:r>
              <a:rPr lang="ru-RU" sz="2800" dirty="0" smtClean="0">
                <a:solidFill>
                  <a:schemeClr val="bg1"/>
                </a:solidFill>
              </a:rPr>
              <a:t> ударами трости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Клочья пены с высоких ботфорт,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Или, бунт на борту обнаружив,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Из-за пояса рвет пистолет,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Так что сыпется золото с кружев,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С розоватых брабантских манжет.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Пусть безумствует море и хлещет,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Гребни волн поднялись в небеса,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Ни один пред грозой не трепещет,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Ни один не свернет паруса.</a:t>
            </a:r>
          </a:p>
          <a:p>
            <a:pPr algn="ctr"/>
            <a:endParaRPr lang="ru-RU" sz="2800" b="0" i="0" dirty="0">
              <a:solidFill>
                <a:schemeClr val="bg1"/>
              </a:solidFill>
              <a:effectLst/>
              <a:latin typeface="Noto Serif"/>
            </a:endParaRPr>
          </a:p>
        </p:txBody>
      </p:sp>
    </p:spTree>
    <p:extLst>
      <p:ext uri="{BB962C8B-B14F-4D97-AF65-F5344CB8AC3E}">
        <p14:creationId xmlns:p14="http://schemas.microsoft.com/office/powerpoint/2010/main" val="446993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671" y="160255"/>
            <a:ext cx="11830638" cy="656105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Я и Вы (Да, я знаю, я вам не пара</a:t>
            </a:r>
            <a:r>
              <a:rPr lang="ru-RU" sz="2800" b="1" dirty="0" smtClean="0">
                <a:solidFill>
                  <a:schemeClr val="bg1"/>
                </a:solidFill>
              </a:rPr>
              <a:t>)</a:t>
            </a:r>
          </a:p>
          <a:p>
            <a:endParaRPr lang="ru-RU" sz="2800" b="1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>Да, я знаю, я вам не пара,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Я пришел из другой страны,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И мне нравится не гитара,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А дикарский напев зурны.</a:t>
            </a:r>
          </a:p>
          <a:p>
            <a:r>
              <a:rPr lang="ru-RU" sz="2800" dirty="0">
                <a:solidFill>
                  <a:schemeClr val="bg1"/>
                </a:solidFill>
              </a:rPr>
              <a:t>Не по залам и по салонам,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Темным платьям и пиджакам —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Я читаю стихи драконам,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Водопадам и облакам.</a:t>
            </a:r>
          </a:p>
          <a:p>
            <a:r>
              <a:rPr lang="ru-RU" sz="2800" dirty="0">
                <a:solidFill>
                  <a:schemeClr val="bg1"/>
                </a:solidFill>
              </a:rPr>
              <a:t>Я люблю — как араб в пустыне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Припадает к воде и пьет,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А не рыцарем на </a:t>
            </a:r>
            <a:r>
              <a:rPr lang="ru-RU" sz="2800" dirty="0" smtClean="0">
                <a:solidFill>
                  <a:schemeClr val="bg1"/>
                </a:solidFill>
              </a:rPr>
              <a:t>картине,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Что </a:t>
            </a:r>
            <a:r>
              <a:rPr lang="ru-RU" sz="2800" dirty="0">
                <a:solidFill>
                  <a:schemeClr val="bg1"/>
                </a:solidFill>
              </a:rPr>
              <a:t>на звезды смотрит и ждет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</a:p>
          <a:p>
            <a:endParaRPr lang="ru-RU" sz="2800" dirty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И</a:t>
            </a:r>
            <a:r>
              <a:rPr lang="ru-RU" sz="2800" dirty="0">
                <a:solidFill>
                  <a:schemeClr val="bg1"/>
                </a:solidFill>
              </a:rPr>
              <a:t> умру я не на постели,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При нотариусе и враче,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А в какой-нибудь дикой щели,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Утонувшей в густом плюще,</a:t>
            </a:r>
          </a:p>
          <a:p>
            <a:r>
              <a:rPr lang="ru-RU" sz="2800" dirty="0">
                <a:solidFill>
                  <a:schemeClr val="bg1"/>
                </a:solidFill>
              </a:rPr>
              <a:t>Чтоб войти не во всем открытый,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Протестантский, прибранный рай,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А туда, где разбойник и мытарь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И блудница крикнут: вставай!</a:t>
            </a:r>
          </a:p>
        </p:txBody>
      </p:sp>
    </p:spTree>
    <p:extLst>
      <p:ext uri="{BB962C8B-B14F-4D97-AF65-F5344CB8AC3E}">
        <p14:creationId xmlns:p14="http://schemas.microsoft.com/office/powerpoint/2010/main" val="1773564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671" y="160255"/>
            <a:ext cx="11830638" cy="101566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Лирический герой Гумилева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1914" y="2092751"/>
            <a:ext cx="66647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b="1" dirty="0" smtClean="0">
                <a:solidFill>
                  <a:schemeClr val="bg1"/>
                </a:solidFill>
                <a:latin typeface="PT Sans"/>
              </a:rPr>
              <a:t>Мечтатель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b="1" i="0" dirty="0" smtClean="0">
                <a:solidFill>
                  <a:schemeClr val="bg1"/>
                </a:solidFill>
                <a:effectLst/>
                <a:latin typeface="PT Sans"/>
              </a:rPr>
              <a:t>Боец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b="1" dirty="0" smtClean="0">
                <a:solidFill>
                  <a:schemeClr val="bg1"/>
                </a:solidFill>
                <a:latin typeface="PT Sans"/>
              </a:rPr>
              <a:t>Путешественник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b="1" i="0" dirty="0" smtClean="0">
                <a:solidFill>
                  <a:schemeClr val="bg1"/>
                </a:solidFill>
                <a:effectLst/>
                <a:latin typeface="PT Sans"/>
              </a:rPr>
              <a:t>Патриот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b="1" dirty="0" smtClean="0">
                <a:solidFill>
                  <a:schemeClr val="bg1"/>
                </a:solidFill>
                <a:latin typeface="PT Sans"/>
              </a:rPr>
              <a:t>Влюбленный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b="1" i="0" dirty="0" smtClean="0">
                <a:solidFill>
                  <a:schemeClr val="bg1"/>
                </a:solidFill>
                <a:effectLst/>
                <a:latin typeface="PT Sans"/>
              </a:rPr>
              <a:t>Мужественный человек</a:t>
            </a:r>
            <a:endParaRPr lang="ru-RU" sz="4000" b="0" i="0" dirty="0">
              <a:solidFill>
                <a:schemeClr val="bg1"/>
              </a:solidFill>
              <a:effectLst/>
              <a:latin typeface="Noto Serif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08623" y="3178405"/>
            <a:ext cx="66647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PT Sans"/>
              </a:rPr>
              <a:t>РОМАНТИК</a:t>
            </a:r>
            <a:endParaRPr lang="ru-RU" sz="4000" b="0" i="0" dirty="0">
              <a:solidFill>
                <a:schemeClr val="bg1"/>
              </a:solidFill>
              <a:effectLst/>
              <a:latin typeface="Noto Serif"/>
            </a:endParaRPr>
          </a:p>
        </p:txBody>
      </p:sp>
    </p:spTree>
    <p:extLst>
      <p:ext uri="{BB962C8B-B14F-4D97-AF65-F5344CB8AC3E}">
        <p14:creationId xmlns:p14="http://schemas.microsoft.com/office/powerpoint/2010/main" val="202816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671" y="-75415"/>
            <a:ext cx="11830638" cy="156966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ОСОБЕННОСТИ ПОЭТИЧЕСКОГО ТВОРЧЕСТВА: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404594"/>
            <a:ext cx="1195632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bg1"/>
                </a:solidFill>
                <a:latin typeface="Noto Serif"/>
              </a:rPr>
              <a:t>Романтический дух большинства </a:t>
            </a:r>
            <a:r>
              <a:rPr lang="ru-RU" sz="4000" dirty="0" err="1" smtClean="0">
                <a:solidFill>
                  <a:schemeClr val="bg1"/>
                </a:solidFill>
                <a:latin typeface="Noto Serif"/>
              </a:rPr>
              <a:t>произв</a:t>
            </a:r>
            <a:r>
              <a:rPr lang="ru-RU" sz="4000" dirty="0" smtClean="0">
                <a:solidFill>
                  <a:schemeClr val="bg1"/>
                </a:solidFill>
                <a:latin typeface="Noto Serif"/>
              </a:rPr>
              <a:t>-й.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bg1"/>
                </a:solidFill>
                <a:latin typeface="Noto Serif"/>
              </a:rPr>
              <a:t>Пристрастие к экзотике, африканской мифологии и фольклору, яркой растительности, необычным животным.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bg1"/>
                </a:solidFill>
                <a:latin typeface="Noto Serif"/>
              </a:rPr>
              <a:t> Герои одухотворены дерзкими, рискованными идеями, идут к победе над внешним миром.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bg1"/>
                </a:solidFill>
                <a:latin typeface="Noto Serif"/>
              </a:rPr>
              <a:t> Стихам присуща отточенность формы, изысканность </a:t>
            </a:r>
            <a:r>
              <a:rPr lang="ru-RU" sz="4000" dirty="0" err="1" smtClean="0">
                <a:solidFill>
                  <a:schemeClr val="bg1"/>
                </a:solidFill>
                <a:latin typeface="Noto Serif"/>
              </a:rPr>
              <a:t>рифмвозвышенность</a:t>
            </a:r>
            <a:r>
              <a:rPr lang="ru-RU" sz="4000" dirty="0" smtClean="0">
                <a:solidFill>
                  <a:schemeClr val="bg1"/>
                </a:solidFill>
                <a:latin typeface="Noto Serif"/>
              </a:rPr>
              <a:t> и благородство интонации</a:t>
            </a:r>
            <a:endParaRPr lang="ru-RU" sz="4000" b="0" i="0" dirty="0">
              <a:solidFill>
                <a:schemeClr val="bg1"/>
              </a:solidFill>
              <a:effectLst/>
              <a:latin typeface="Noto Serif"/>
            </a:endParaRPr>
          </a:p>
        </p:txBody>
      </p:sp>
    </p:spTree>
    <p:extLst>
      <p:ext uri="{BB962C8B-B14F-4D97-AF65-F5344CB8AC3E}">
        <p14:creationId xmlns:p14="http://schemas.microsoft.com/office/powerpoint/2010/main" val="27644568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79</Words>
  <Application>Microsoft Office PowerPoint</Application>
  <PresentationFormat>Широкоэкранный</PresentationFormat>
  <Paragraphs>71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Noto Serif</vt:lpstr>
      <vt:lpstr>PT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Veles</dc:creator>
  <cp:lastModifiedBy>Veles</cp:lastModifiedBy>
  <cp:revision>5</cp:revision>
  <dcterms:created xsi:type="dcterms:W3CDTF">2023-10-17T15:46:12Z</dcterms:created>
  <dcterms:modified xsi:type="dcterms:W3CDTF">2023-12-09T21:10:20Z</dcterms:modified>
</cp:coreProperties>
</file>