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57" r:id="rId4"/>
    <p:sldId id="260" r:id="rId5"/>
    <p:sldId id="261" r:id="rId6"/>
    <p:sldId id="267" r:id="rId7"/>
    <p:sldId id="280" r:id="rId8"/>
    <p:sldId id="279" r:id="rId9"/>
    <p:sldId id="281" r:id="rId10"/>
    <p:sldId id="282" r:id="rId11"/>
    <p:sldId id="288" r:id="rId12"/>
    <p:sldId id="283" r:id="rId13"/>
    <p:sldId id="262" r:id="rId14"/>
    <p:sldId id="268" r:id="rId15"/>
    <p:sldId id="286" r:id="rId16"/>
    <p:sldId id="285" r:id="rId17"/>
    <p:sldId id="284" r:id="rId18"/>
    <p:sldId id="270" r:id="rId19"/>
    <p:sldId id="276" r:id="rId20"/>
    <p:sldId id="287" r:id="rId21"/>
    <p:sldId id="263" r:id="rId22"/>
    <p:sldId id="271" r:id="rId23"/>
    <p:sldId id="272" r:id="rId24"/>
    <p:sldId id="275" r:id="rId25"/>
    <p:sldId id="274" r:id="rId26"/>
    <p:sldId id="273" r:id="rId27"/>
    <p:sldId id="289" r:id="rId28"/>
    <p:sldId id="290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7C98-08F0-4252-B72D-6EFD3581882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822C-4A19-462C-829A-A9E8E959F10E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7C98-08F0-4252-B72D-6EFD3581882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822C-4A19-462C-829A-A9E8E959F1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7C98-08F0-4252-B72D-6EFD3581882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822C-4A19-462C-829A-A9E8E959F10E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7C98-08F0-4252-B72D-6EFD3581882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822C-4A19-462C-829A-A9E8E959F1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7C98-08F0-4252-B72D-6EFD3581882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822C-4A19-462C-829A-A9E8E959F10E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7C98-08F0-4252-B72D-6EFD3581882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822C-4A19-462C-829A-A9E8E959F1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7C98-08F0-4252-B72D-6EFD3581882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822C-4A19-462C-829A-A9E8E959F1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7C98-08F0-4252-B72D-6EFD3581882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822C-4A19-462C-829A-A9E8E959F10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7C98-08F0-4252-B72D-6EFD3581882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822C-4A19-462C-829A-A9E8E959F1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7C98-08F0-4252-B72D-6EFD3581882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822C-4A19-462C-829A-A9E8E959F1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7C98-08F0-4252-B72D-6EFD3581882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822C-4A19-462C-829A-A9E8E959F1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3CA7C98-08F0-4252-B72D-6EFD3581882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24C822C-4A19-462C-829A-A9E8E959F10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11560" y="450912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Владимир Владимирович Маяковский</a:t>
            </a:r>
            <a:br>
              <a:rPr lang="ru-RU" sz="5400" dirty="0" smtClean="0"/>
            </a:br>
            <a:r>
              <a:rPr lang="ru-RU" sz="5400" dirty="0" smtClean="0"/>
              <a:t>1893 - 1930</a:t>
            </a:r>
            <a:endParaRPr lang="ru-RU" sz="5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2448272" cy="2724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646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«Настоящая поэзия всегда, хоть на час, а должна опередить жизнь»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83072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668728"/>
            <a:ext cx="2347714" cy="2612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668728"/>
            <a:ext cx="619268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«Можно много подобрать прилагательных для описания лица Владимира Владимировича – волевое, мужественное, красивое, умное, вдохновенное. Все эти слова подходят, не льстят и не лгут, когда говоришь о Маяковском. Но они не выражают основного, что делало лицо поэта незабываемым. В нём жила та внутренняя сила, которая редко встречается во внешнем проявлении. Неоспоримая сила таланта, его душа» (Л. Н. Сейфуллина)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2009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908720"/>
            <a:ext cx="86409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«Он мечтал, чтобы люди, потрясённые красотой мифа, начали жить в согласии с ним, и тогда окажется, что никакого мифа не было, всё окажется правдой. Поразительна поэтическая честность, с которой он служил идеологии… Он был более предан идеологии, чем творцы её. Поистине трагическая преданность… Он покончил с собой в год великого </a:t>
            </a:r>
            <a:r>
              <a:rPr lang="ru-RU" sz="3200" dirty="0" smtClean="0"/>
              <a:t>перелома. </a:t>
            </a:r>
            <a:r>
              <a:rPr lang="ru-RU" sz="3200" dirty="0" smtClean="0"/>
              <a:t>Видимо, понял, что дальше творить миф революции нельзя…» (Ф. Искандер)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4516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/>
              <a:t>Периоды творчества</a:t>
            </a:r>
            <a:endParaRPr lang="ru-RU" sz="48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471612"/>
              </p:ext>
            </p:extLst>
          </p:nvPr>
        </p:nvGraphicFramePr>
        <p:xfrm>
          <a:off x="395536" y="1844824"/>
          <a:ext cx="8280920" cy="44805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168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123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Дореволюционное творчество </a:t>
                      </a:r>
                    </a:p>
                    <a:p>
                      <a:r>
                        <a:rPr lang="ru-RU" sz="2400" dirty="0" smtClean="0"/>
                        <a:t>(1912 – 1917)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В художественной системе Маяковского ведущей оказывается концепция романтической личности.</a:t>
                      </a:r>
                      <a:r>
                        <a:rPr lang="ru-RU" sz="2400" b="1" baseline="0" dirty="0" smtClean="0"/>
                        <a:t> Лирический герой раннего Маяковского противоречив и достаточно сложен. Он пробуждает активность обездоленных масс. Мир сознания лирического героя отмечен настроениями неприкаянности и одиночества.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463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 smtClean="0"/>
              <a:t>«А вы могли бы?»</a:t>
            </a:r>
            <a:endParaRPr lang="ru-RU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268760"/>
            <a:ext cx="836327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Noto Serif"/>
              </a:rPr>
              <a:t>Я сразу смазал карту </a:t>
            </a:r>
            <a:r>
              <a:rPr lang="ru-RU" sz="3200" dirty="0" err="1">
                <a:latin typeface="Noto Serif"/>
              </a:rPr>
              <a:t>будня</a:t>
            </a:r>
            <a:r>
              <a:rPr lang="ru-RU" sz="3200" dirty="0">
                <a:latin typeface="Noto Serif"/>
              </a:rPr>
              <a:t>,</a:t>
            </a:r>
            <a:br>
              <a:rPr lang="ru-RU" sz="3200" dirty="0">
                <a:latin typeface="Noto Serif"/>
              </a:rPr>
            </a:br>
            <a:r>
              <a:rPr lang="ru-RU" sz="3200" dirty="0">
                <a:latin typeface="Noto Serif"/>
              </a:rPr>
              <a:t>плеснувши краску из стакана;</a:t>
            </a:r>
            <a:br>
              <a:rPr lang="ru-RU" sz="3200" dirty="0">
                <a:latin typeface="Noto Serif"/>
              </a:rPr>
            </a:br>
            <a:r>
              <a:rPr lang="ru-RU" sz="3200" dirty="0">
                <a:latin typeface="Noto Serif"/>
              </a:rPr>
              <a:t>я показал на блюде студня</a:t>
            </a:r>
            <a:br>
              <a:rPr lang="ru-RU" sz="3200" dirty="0">
                <a:latin typeface="Noto Serif"/>
              </a:rPr>
            </a:br>
            <a:r>
              <a:rPr lang="ru-RU" sz="3200" dirty="0">
                <a:latin typeface="Noto Serif"/>
              </a:rPr>
              <a:t>косые скулы океана.</a:t>
            </a:r>
            <a:br>
              <a:rPr lang="ru-RU" sz="3200" dirty="0">
                <a:latin typeface="Noto Serif"/>
              </a:rPr>
            </a:br>
            <a:r>
              <a:rPr lang="ru-RU" sz="3200" dirty="0">
                <a:latin typeface="Noto Serif"/>
              </a:rPr>
              <a:t>На чешуе жестяной рыбы</a:t>
            </a:r>
            <a:br>
              <a:rPr lang="ru-RU" sz="3200" dirty="0">
                <a:latin typeface="Noto Serif"/>
              </a:rPr>
            </a:br>
            <a:r>
              <a:rPr lang="ru-RU" sz="3200" dirty="0">
                <a:latin typeface="Noto Serif"/>
              </a:rPr>
              <a:t>прочёл я зовы новых губ.</a:t>
            </a:r>
            <a:br>
              <a:rPr lang="ru-RU" sz="3200" dirty="0">
                <a:latin typeface="Noto Serif"/>
              </a:rPr>
            </a:br>
            <a:r>
              <a:rPr lang="ru-RU" sz="3200" dirty="0">
                <a:latin typeface="Noto Serif"/>
              </a:rPr>
              <a:t>А вы</a:t>
            </a:r>
            <a:br>
              <a:rPr lang="ru-RU" sz="3200" dirty="0">
                <a:latin typeface="Noto Serif"/>
              </a:rPr>
            </a:br>
            <a:r>
              <a:rPr lang="ru-RU" sz="3200" dirty="0">
                <a:latin typeface="Noto Serif"/>
              </a:rPr>
              <a:t>ноктюрн сыграть</a:t>
            </a:r>
            <a:br>
              <a:rPr lang="ru-RU" sz="3200" dirty="0">
                <a:latin typeface="Noto Serif"/>
              </a:rPr>
            </a:br>
            <a:r>
              <a:rPr lang="ru-RU" sz="3200" dirty="0">
                <a:latin typeface="Noto Serif"/>
              </a:rPr>
              <a:t>могли бы</a:t>
            </a:r>
            <a:br>
              <a:rPr lang="ru-RU" sz="3200" dirty="0">
                <a:latin typeface="Noto Serif"/>
              </a:rPr>
            </a:br>
            <a:r>
              <a:rPr lang="ru-RU" sz="3200" dirty="0">
                <a:latin typeface="Noto Serif"/>
              </a:rPr>
              <a:t>на флейте водосточных труб?</a:t>
            </a:r>
          </a:p>
          <a:p>
            <a:pPr algn="r"/>
            <a:r>
              <a:rPr lang="ru-RU" sz="2000" dirty="0">
                <a:latin typeface="PT Sans"/>
              </a:rPr>
              <a:t>1913 г.</a:t>
            </a:r>
            <a:endParaRPr lang="ru-RU" sz="2000" b="0" i="0" dirty="0">
              <a:effectLst/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274245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 smtClean="0"/>
              <a:t>«А вы могли бы?»</a:t>
            </a:r>
            <a:endParaRPr lang="ru-RU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268760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Тема </a:t>
            </a:r>
            <a:r>
              <a:rPr lang="ru-RU" sz="2400" b="1" dirty="0"/>
              <a:t>стихотворения</a:t>
            </a:r>
            <a:r>
              <a:rPr lang="ru-RU" sz="2400" dirty="0"/>
              <a:t> – творчество, его роль в жизни.</a:t>
            </a:r>
          </a:p>
          <a:p>
            <a:r>
              <a:rPr lang="ru-RU" sz="2400" b="1" dirty="0"/>
              <a:t>Композиция</a:t>
            </a:r>
            <a:r>
              <a:rPr lang="ru-RU" sz="2400" dirty="0"/>
              <a:t> – Стихотворение являет собой монолог-обращение лирического героя к окружающим. Рассказ героя не делится на части по смыслу. Автор, как бусины, нанизывает прекрасные ассоциации, которыми можно раскрасить обыденную жизнь. На строфы произведение не делится.</a:t>
            </a:r>
          </a:p>
          <a:p>
            <a:r>
              <a:rPr lang="ru-RU" sz="2400" b="1" dirty="0"/>
              <a:t>Жанр</a:t>
            </a:r>
            <a:r>
              <a:rPr lang="ru-RU" sz="2400" dirty="0"/>
              <a:t> – лирическое стихотворение. В нём отражены мысли и чувства лирического героя.</a:t>
            </a:r>
          </a:p>
          <a:p>
            <a:r>
              <a:rPr lang="ru-RU" sz="2400" b="1" dirty="0"/>
              <a:t>Стихотворный размер</a:t>
            </a:r>
            <a:r>
              <a:rPr lang="ru-RU" sz="2400" dirty="0"/>
              <a:t> – четырёхстопный ямб, рифмовка перекрестная АВАВ.</a:t>
            </a:r>
          </a:p>
          <a:p>
            <a:r>
              <a:rPr lang="ru-RU" sz="2400" b="1" dirty="0"/>
              <a:t>Метафоры</a:t>
            </a:r>
            <a:r>
              <a:rPr lang="ru-RU" sz="2400" dirty="0"/>
              <a:t> – </a:t>
            </a:r>
            <a:r>
              <a:rPr lang="ru-RU" sz="2400" i="1" dirty="0"/>
              <a:t>«я сразу смазал карту будняя, плеснувши краску из стакана», «косые скулы океана», «зовы новых губ», «флейта водосточных труб».</a:t>
            </a:r>
            <a:endParaRPr lang="ru-RU" sz="2400" dirty="0"/>
          </a:p>
          <a:p>
            <a:r>
              <a:rPr lang="ru-RU" sz="2400" b="1" dirty="0"/>
              <a:t>Эпитеты</a:t>
            </a:r>
            <a:r>
              <a:rPr lang="ru-RU" sz="2400" dirty="0"/>
              <a:t> – </a:t>
            </a:r>
            <a:r>
              <a:rPr lang="ru-RU" sz="2400" i="1" dirty="0"/>
              <a:t>«жестяная рыба», «новые губы</a:t>
            </a:r>
            <a:r>
              <a:rPr lang="ru-RU" sz="2400" i="1" dirty="0" smtClean="0"/>
              <a:t>».</a:t>
            </a:r>
            <a:endParaRPr lang="ru-RU" sz="2400" b="0" i="0" dirty="0">
              <a:effectLst/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24199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990600"/>
          </a:xfrm>
        </p:spPr>
        <p:txBody>
          <a:bodyPr/>
          <a:lstStyle/>
          <a:p>
            <a:pPr algn="ctr"/>
            <a:r>
              <a:rPr lang="ru-RU" u="sng" dirty="0" smtClean="0"/>
              <a:t>«Послушайте»</a:t>
            </a:r>
            <a:endParaRPr lang="ru-RU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052736"/>
            <a:ext cx="9396536" cy="710963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ru-RU" sz="2200" dirty="0"/>
              <a:t>Послушайте!</a:t>
            </a:r>
            <a:br>
              <a:rPr lang="ru-RU" sz="2200" dirty="0"/>
            </a:br>
            <a:r>
              <a:rPr lang="ru-RU" sz="2200" dirty="0"/>
              <a:t>Ведь, если звезды зажигают —</a:t>
            </a:r>
            <a:br>
              <a:rPr lang="ru-RU" sz="2200" dirty="0"/>
            </a:br>
            <a:r>
              <a:rPr lang="ru-RU" sz="2200" dirty="0"/>
              <a:t>значит — это кому-нибудь нужно?</a:t>
            </a:r>
            <a:br>
              <a:rPr lang="ru-RU" sz="2200" dirty="0"/>
            </a:br>
            <a:r>
              <a:rPr lang="ru-RU" sz="2200" dirty="0"/>
              <a:t>Значит — кто-то хочет, чтобы они были?</a:t>
            </a:r>
            <a:br>
              <a:rPr lang="ru-RU" sz="2200" dirty="0"/>
            </a:br>
            <a:r>
              <a:rPr lang="ru-RU" sz="2200" dirty="0"/>
              <a:t>Значит — кто-то называет эти </a:t>
            </a:r>
            <a:r>
              <a:rPr lang="ru-RU" sz="2200" dirty="0" err="1"/>
              <a:t>плево́чки</a:t>
            </a:r>
            <a:r>
              <a:rPr lang="ru-RU" sz="2200" dirty="0"/>
              <a:t> жемчужиной?</a:t>
            </a:r>
          </a:p>
          <a:p>
            <a:r>
              <a:rPr lang="ru-RU" sz="2200" dirty="0"/>
              <a:t>И, надрываясь</a:t>
            </a:r>
            <a:br>
              <a:rPr lang="ru-RU" sz="2200" dirty="0"/>
            </a:br>
            <a:r>
              <a:rPr lang="ru-RU" sz="2200" dirty="0"/>
              <a:t>в метелях </a:t>
            </a:r>
            <a:r>
              <a:rPr lang="ru-RU" sz="2200" dirty="0" err="1"/>
              <a:t>полу́денной</a:t>
            </a:r>
            <a:r>
              <a:rPr lang="ru-RU" sz="2200" dirty="0"/>
              <a:t> пыли,</a:t>
            </a:r>
            <a:br>
              <a:rPr lang="ru-RU" sz="2200" dirty="0"/>
            </a:br>
            <a:r>
              <a:rPr lang="ru-RU" sz="2200" dirty="0"/>
              <a:t>врывается к богу,</a:t>
            </a:r>
            <a:br>
              <a:rPr lang="ru-RU" sz="2200" dirty="0"/>
            </a:br>
            <a:r>
              <a:rPr lang="ru-RU" sz="2200" dirty="0"/>
              <a:t>боится, что опоздал,</a:t>
            </a:r>
            <a:br>
              <a:rPr lang="ru-RU" sz="2200" dirty="0"/>
            </a:br>
            <a:r>
              <a:rPr lang="ru-RU" sz="2200" dirty="0"/>
              <a:t>плачет,</a:t>
            </a:r>
            <a:br>
              <a:rPr lang="ru-RU" sz="2200" dirty="0"/>
            </a:br>
            <a:r>
              <a:rPr lang="ru-RU" sz="2200" dirty="0"/>
              <a:t>целует ему жилистую руку,</a:t>
            </a:r>
            <a:br>
              <a:rPr lang="ru-RU" sz="2200" dirty="0"/>
            </a:br>
            <a:r>
              <a:rPr lang="ru-RU" sz="2200" dirty="0"/>
              <a:t>просит —</a:t>
            </a:r>
            <a:br>
              <a:rPr lang="ru-RU" sz="2200" dirty="0"/>
            </a:br>
            <a:r>
              <a:rPr lang="ru-RU" sz="2200" dirty="0"/>
              <a:t>чтоб обязательно была звезда! —</a:t>
            </a:r>
            <a:br>
              <a:rPr lang="ru-RU" sz="2200" dirty="0"/>
            </a:br>
            <a:r>
              <a:rPr lang="ru-RU" sz="2200" dirty="0"/>
              <a:t>клянется —</a:t>
            </a:r>
            <a:br>
              <a:rPr lang="ru-RU" sz="2200" dirty="0"/>
            </a:br>
            <a:r>
              <a:rPr lang="ru-RU" sz="2200" dirty="0"/>
              <a:t>не перенесет эту </a:t>
            </a:r>
            <a:r>
              <a:rPr lang="ru-RU" sz="2200" dirty="0" smtClean="0"/>
              <a:t>беззвездную</a:t>
            </a:r>
          </a:p>
          <a:p>
            <a:endParaRPr lang="ru-RU" sz="2200" dirty="0"/>
          </a:p>
          <a:p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А</a:t>
            </a:r>
            <a:r>
              <a:rPr lang="ru-RU" sz="2200" dirty="0"/>
              <a:t> после</a:t>
            </a:r>
            <a:br>
              <a:rPr lang="ru-RU" sz="2200" dirty="0"/>
            </a:br>
            <a:r>
              <a:rPr lang="ru-RU" sz="2200" dirty="0"/>
              <a:t>ходит тревожный,</a:t>
            </a:r>
            <a:br>
              <a:rPr lang="ru-RU" sz="2200" dirty="0"/>
            </a:br>
            <a:r>
              <a:rPr lang="ru-RU" sz="2200" dirty="0"/>
              <a:t>но спокойный наружно.</a:t>
            </a:r>
            <a:br>
              <a:rPr lang="ru-RU" sz="2200" dirty="0"/>
            </a:br>
            <a:r>
              <a:rPr lang="ru-RU" sz="2200" dirty="0"/>
              <a:t>Говорит кому-то:</a:t>
            </a:r>
            <a:br>
              <a:rPr lang="ru-RU" sz="2200" dirty="0"/>
            </a:br>
            <a:r>
              <a:rPr lang="ru-RU" sz="2200" dirty="0"/>
              <a:t>«Ведь теперь тебе ничего?</a:t>
            </a:r>
            <a:br>
              <a:rPr lang="ru-RU" sz="2200" dirty="0"/>
            </a:br>
            <a:r>
              <a:rPr lang="ru-RU" sz="2200" dirty="0"/>
              <a:t>Не страшно?</a:t>
            </a:r>
            <a:br>
              <a:rPr lang="ru-RU" sz="2200" dirty="0"/>
            </a:br>
            <a:r>
              <a:rPr lang="ru-RU" sz="2200" dirty="0"/>
              <a:t>Да?!»</a:t>
            </a:r>
            <a:br>
              <a:rPr lang="ru-RU" sz="2200" dirty="0"/>
            </a:br>
            <a:r>
              <a:rPr lang="ru-RU" sz="2200" dirty="0"/>
              <a:t>Послушайте!</a:t>
            </a:r>
            <a:br>
              <a:rPr lang="ru-RU" sz="2200" dirty="0"/>
            </a:br>
            <a:r>
              <a:rPr lang="ru-RU" sz="2200" dirty="0"/>
              <a:t>Ведь, если звезды</a:t>
            </a:r>
            <a:br>
              <a:rPr lang="ru-RU" sz="2200" dirty="0"/>
            </a:br>
            <a:r>
              <a:rPr lang="ru-RU" sz="2200" dirty="0"/>
              <a:t>зажигают —</a:t>
            </a:r>
            <a:br>
              <a:rPr lang="ru-RU" sz="2200" dirty="0"/>
            </a:br>
            <a:r>
              <a:rPr lang="ru-RU" sz="2200" dirty="0"/>
              <a:t>значит — это кому-нибудь нужно?</a:t>
            </a:r>
            <a:br>
              <a:rPr lang="ru-RU" sz="2200" dirty="0"/>
            </a:br>
            <a:r>
              <a:rPr lang="ru-RU" sz="2200" dirty="0"/>
              <a:t>Значит — это необходимо,</a:t>
            </a:r>
            <a:br>
              <a:rPr lang="ru-RU" sz="2200" dirty="0"/>
            </a:br>
            <a:r>
              <a:rPr lang="ru-RU" sz="2200" dirty="0"/>
              <a:t>чтобы каждый вечер</a:t>
            </a:r>
            <a:br>
              <a:rPr lang="ru-RU" sz="2200" dirty="0"/>
            </a:br>
            <a:r>
              <a:rPr lang="ru-RU" sz="2200" dirty="0"/>
              <a:t>над крышами</a:t>
            </a:r>
            <a:br>
              <a:rPr lang="ru-RU" sz="2200" dirty="0"/>
            </a:br>
            <a:r>
              <a:rPr lang="ru-RU" sz="2200" dirty="0"/>
              <a:t>загоралась хоть одна звезда?!</a:t>
            </a:r>
          </a:p>
          <a:p>
            <a:pPr algn="ctr"/>
            <a:r>
              <a:rPr lang="ru-RU" sz="2000" dirty="0" smtClean="0"/>
              <a:t>1914</a:t>
            </a:r>
            <a:r>
              <a:rPr lang="ru-RU" sz="2000" dirty="0"/>
              <a:t> г.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6427113"/>
            <a:ext cx="8690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муку!</a:t>
            </a:r>
          </a:p>
        </p:txBody>
      </p:sp>
    </p:spTree>
    <p:extLst>
      <p:ext uri="{BB962C8B-B14F-4D97-AF65-F5344CB8AC3E}">
        <p14:creationId xmlns:p14="http://schemas.microsoft.com/office/powerpoint/2010/main" val="280138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 smtClean="0"/>
              <a:t>«Послушайте»</a:t>
            </a:r>
            <a:endParaRPr lang="ru-RU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844824"/>
            <a:ext cx="79928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«Вечные» образы – звёзды – лишь «</a:t>
            </a:r>
            <a:r>
              <a:rPr lang="ru-RU" sz="3600" dirty="0" err="1" smtClean="0"/>
              <a:t>плевочки</a:t>
            </a:r>
            <a:r>
              <a:rPr lang="ru-RU" sz="3600" dirty="0" smtClean="0"/>
              <a:t>» для большинства людей, но и «жемчужины» для «кого-то», кто является посредником между Богом и людьми. Свет звёзд прогоняет страх перед мраком ночи. Задача поэта – нести свет.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224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90600"/>
          </a:xfrm>
        </p:spPr>
        <p:txBody>
          <a:bodyPr/>
          <a:lstStyle/>
          <a:p>
            <a:pPr algn="ctr"/>
            <a:r>
              <a:rPr lang="ru-RU" u="sng" dirty="0" smtClean="0"/>
              <a:t>«Послушайте»</a:t>
            </a:r>
            <a:endParaRPr lang="ru-RU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107504" y="988557"/>
            <a:ext cx="892899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/>
              <a:t>Тема стихотворения</a:t>
            </a:r>
            <a:r>
              <a:rPr lang="ru-RU" sz="2200" dirty="0"/>
              <a:t> – человеческая жизнь; поэтическое искусство.</a:t>
            </a:r>
          </a:p>
          <a:p>
            <a:r>
              <a:rPr lang="ru-RU" sz="2200" b="1" dirty="0"/>
              <a:t>Композиция</a:t>
            </a:r>
            <a:r>
              <a:rPr lang="ru-RU" sz="2200" dirty="0"/>
              <a:t> – кольцевая. Стихотворение написано в форме монолога-обращения лирического героя. Монолог можно разделить на смысловые части: риторические вопросы о том, зачем зажигают звёзды, рассказ о благодарности Богу за то, что он зажигает звёзды и освещает путь тому, кому это нужно. На строфы произведение не делится.</a:t>
            </a:r>
          </a:p>
          <a:p>
            <a:r>
              <a:rPr lang="ru-RU" sz="2200" b="1" dirty="0"/>
              <a:t>Жанр</a:t>
            </a:r>
            <a:r>
              <a:rPr lang="ru-RU" sz="2200" dirty="0"/>
              <a:t> – элегия с элементами послания.</a:t>
            </a:r>
          </a:p>
          <a:p>
            <a:r>
              <a:rPr lang="ru-RU" sz="2200" b="1" dirty="0"/>
              <a:t>Стихотворный размер</a:t>
            </a:r>
            <a:r>
              <a:rPr lang="ru-RU" sz="2200" dirty="0"/>
              <a:t> – написан тоническим стихом, большинство строк не рифмуются, некоторые объединены перекрестной рифмовкой АВАВ.</a:t>
            </a:r>
          </a:p>
          <a:p>
            <a:r>
              <a:rPr lang="ru-RU" sz="2200" b="1" dirty="0"/>
              <a:t>Метафоры</a:t>
            </a:r>
            <a:r>
              <a:rPr lang="ru-RU" sz="2200" dirty="0"/>
              <a:t> – </a:t>
            </a:r>
            <a:r>
              <a:rPr lang="ru-RU" sz="2200" i="1" dirty="0"/>
              <a:t>«звёзды зажигают», «кто-то называет эти </a:t>
            </a:r>
            <a:r>
              <a:rPr lang="ru-RU" sz="2200" i="1" dirty="0" err="1"/>
              <a:t>плевочки</a:t>
            </a:r>
            <a:r>
              <a:rPr lang="ru-RU" sz="2200" i="1" dirty="0"/>
              <a:t> жемчужиной», «метели полуденной пыли», «врывается к богу». </a:t>
            </a:r>
            <a:endParaRPr lang="ru-RU" sz="2200" dirty="0"/>
          </a:p>
          <a:p>
            <a:r>
              <a:rPr lang="ru-RU" sz="2200" b="1" dirty="0"/>
              <a:t>Эпитеты</a:t>
            </a:r>
            <a:r>
              <a:rPr lang="ru-RU" sz="2200" dirty="0"/>
              <a:t> – </a:t>
            </a:r>
            <a:r>
              <a:rPr lang="ru-RU" sz="2200" i="1" dirty="0"/>
              <a:t>«полуденная пыль», «жилистая рука», «ходит тревожный, но спокойный</a:t>
            </a:r>
            <a:r>
              <a:rPr lang="ru-RU" sz="2200" i="1" dirty="0" smtClean="0"/>
              <a:t>»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44044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Раннее творчество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556792"/>
            <a:ext cx="813690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«Раннему творчеству Маяковского присуще подчёркивание одинокости лирического героя, сетование на бездушие окружающего мира.</a:t>
            </a:r>
          </a:p>
          <a:p>
            <a:r>
              <a:rPr lang="ru-RU" sz="2400" i="1" dirty="0" smtClean="0"/>
              <a:t>Я одинок, как последний глаз</a:t>
            </a:r>
          </a:p>
          <a:p>
            <a:r>
              <a:rPr lang="ru-RU" sz="2400" i="1" dirty="0"/>
              <a:t>у</a:t>
            </a:r>
            <a:r>
              <a:rPr lang="ru-RU" sz="2400" i="1" dirty="0" smtClean="0"/>
              <a:t> идущего к слепым человека!</a:t>
            </a:r>
            <a:r>
              <a:rPr lang="ru-RU" sz="2400" dirty="0" smtClean="0"/>
              <a:t>» (К. Д. Муратова)</a:t>
            </a:r>
          </a:p>
          <a:p>
            <a:endParaRPr lang="ru-RU" sz="2400" dirty="0"/>
          </a:p>
          <a:p>
            <a:r>
              <a:rPr lang="ru-RU" sz="2400" dirty="0" smtClean="0"/>
              <a:t>«Я очень любил раннюю лирику Маяковского. На фоне тогдашнего паясничания её серьёзность, тяжёлая, грозная, жалующаяся, была так необычна»;</a:t>
            </a:r>
          </a:p>
          <a:p>
            <a:r>
              <a:rPr lang="ru-RU" sz="2400" dirty="0" smtClean="0"/>
              <a:t>«Это была поэзия мастерски вылепленная, горделивая, демократическая и в то же время безмерно обречённая, гибнущая, почти зовущая на помощь». (Б. Пастернак)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75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Выводы </a:t>
            </a:r>
            <a:endParaRPr lang="ru-RU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475544" y="1700808"/>
            <a:ext cx="82089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Лирический герой ранней лирики – это образ, в котором художник утверждает свой духовно-эстетический идеал. Он ценит превыше всего чистоту души, способен к самопожертвованию ради избавления мира от боли, по той же причине герой стремится преобразоваться в сверхчеловека. Сила и могучее начало лирического «я» противопоставляется всем предшествующим великим личностям, оказавшимся неспособными спасти обречённое человечество.</a:t>
            </a:r>
          </a:p>
        </p:txBody>
      </p:sp>
    </p:spTree>
    <p:extLst>
      <p:ext uri="{BB962C8B-B14F-4D97-AF65-F5344CB8AC3E}">
        <p14:creationId xmlns:p14="http://schemas.microsoft.com/office/powerpoint/2010/main" val="411188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rgbClr val="F3F2DC"/>
                </a:solidFill>
              </a:rPr>
              <a:t>Периоды творчества</a:t>
            </a:r>
            <a:endParaRPr lang="ru-RU" sz="48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749675"/>
              </p:ext>
            </p:extLst>
          </p:nvPr>
        </p:nvGraphicFramePr>
        <p:xfrm>
          <a:off x="395536" y="1916832"/>
          <a:ext cx="8280920" cy="44748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4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74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Послеоктябрьское творчество </a:t>
                      </a:r>
                    </a:p>
                    <a:p>
                      <a:r>
                        <a:rPr lang="ru-RU" sz="2400" dirty="0" smtClean="0"/>
                        <a:t>(1917 – 1923)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 условиях нового времени происходят изменения в художественной системе Маяковского. Лирический герой как бы отступает на второй план, а в центре – образ революционного народа. Народ становится полновластным героем, преобразующим жизнь. Стихи Маяковского оптимистические, ликующие.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696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«Ешь ананасы» </a:t>
            </a:r>
            <a:endParaRPr lang="ru-RU" sz="4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628800"/>
            <a:ext cx="79928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Noto Serif"/>
              </a:rPr>
              <a:t>Ешь </a:t>
            </a:r>
            <a:r>
              <a:rPr lang="ru-RU" sz="2400" dirty="0">
                <a:latin typeface="Noto Serif"/>
              </a:rPr>
              <a:t>ананасы, рябчиков жуй,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день твой последний приходит, буржуй.</a:t>
            </a:r>
          </a:p>
          <a:p>
            <a:pPr algn="r"/>
            <a:r>
              <a:rPr lang="ru-RU" dirty="0">
                <a:latin typeface="PT Sans"/>
              </a:rPr>
              <a:t>1917 г.</a:t>
            </a:r>
            <a:endParaRPr lang="ru-RU" b="0" i="0" dirty="0">
              <a:effectLst/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390259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«Владимир Ильич!» </a:t>
            </a:r>
            <a:endParaRPr lang="ru-RU" sz="4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524000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Noto Serif"/>
              </a:rPr>
              <a:t>Н</a:t>
            </a:r>
            <a:r>
              <a:rPr lang="ru-RU" sz="2400" dirty="0" smtClean="0">
                <a:latin typeface="Noto Serif"/>
              </a:rPr>
              <a:t>оги </a:t>
            </a:r>
            <a:r>
              <a:rPr lang="ru-RU" sz="2400" dirty="0">
                <a:latin typeface="Noto Serif"/>
              </a:rPr>
              <a:t>без мозга — вздорны.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Без мозга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рукам нет дела.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Металось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во все стороны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мира безголовое тело.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Нас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продавали на вырез.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Военный вздымался вой.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Когда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над миром вырос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Ленин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огромной головой.</a:t>
            </a:r>
            <a:br>
              <a:rPr lang="ru-RU" sz="2400" dirty="0">
                <a:latin typeface="Noto Serif"/>
              </a:rPr>
            </a:br>
            <a:endParaRPr lang="ru-RU" sz="2400" dirty="0">
              <a:latin typeface="Noto Serif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2040" y="2276872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Noto Serif"/>
              </a:rPr>
              <a:t>Теперь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не промахнемся мимо.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Мы знаем кого — мети!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Ноги знают,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чьими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трупами</a:t>
            </a:r>
            <a:br>
              <a:rPr lang="ru-RU" sz="2400" dirty="0">
                <a:latin typeface="Noto Serif"/>
              </a:rPr>
            </a:br>
            <a:r>
              <a:rPr lang="ru-RU" sz="2400" dirty="0">
                <a:latin typeface="Noto Serif"/>
              </a:rPr>
              <a:t>им идти.</a:t>
            </a:r>
            <a:endParaRPr lang="ru-RU" sz="2400" dirty="0">
              <a:latin typeface="Noto Serif"/>
            </a:endParaRPr>
          </a:p>
        </p:txBody>
      </p:sp>
    </p:spTree>
    <p:extLst>
      <p:ext uri="{BB962C8B-B14F-4D97-AF65-F5344CB8AC3E}">
        <p14:creationId xmlns:p14="http://schemas.microsoft.com/office/powerpoint/2010/main" val="165069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«Прозаседавшиеся» 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700808"/>
            <a:ext cx="55446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Noto Serif"/>
              </a:rPr>
              <a:t>Чуть ночь превратится в рассвет,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вижу каждый день я: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кто в глав</a:t>
            </a:r>
            <a:r>
              <a:rPr lang="ru-RU" sz="2000" dirty="0" smtClean="0">
                <a:latin typeface="Noto Serif"/>
              </a:rPr>
              <a:t>,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кто в ком,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кто в полит,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кто в просвет,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расходится народ в учрежденья.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Обдают дождем дела бумажные,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чуть войдешь в здание: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отобрав с полсотни —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самые важные! —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служащие расходятся на заседания.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60032" y="2564904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Noto Serif"/>
              </a:rPr>
              <a:t>Где же половина другая?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«Зарезали!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Убили!»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Мечусь, оря́.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От страшной картины свихнулся разум.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И слышу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спокойнейший голосок секретаря: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«Они на двух заседаниях сразу.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В день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заседаний на двадцать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Noto Serif"/>
              </a:rPr>
              <a:t>надо поспеть нам.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4688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«Прозаседавшиеся» 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3000" y="1412776"/>
            <a:ext cx="9001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История создания</a:t>
            </a:r>
            <a:r>
              <a:rPr lang="ru-RU" dirty="0"/>
              <a:t> – произведение было написано осенью 1922 г., когда поэт убедился, что Октябрьская революция не стала спасительным кругом для народа.</a:t>
            </a:r>
          </a:p>
          <a:p>
            <a:r>
              <a:rPr lang="ru-RU" b="1" dirty="0"/>
              <a:t>Тема стихотворения</a:t>
            </a:r>
            <a:r>
              <a:rPr lang="ru-RU" dirty="0"/>
              <a:t> – взаимоотношения простых людей и чиновников, рабочие будни тех, что заседают в кабинетах.</a:t>
            </a:r>
          </a:p>
          <a:p>
            <a:r>
              <a:rPr lang="ru-RU" b="1" dirty="0"/>
              <a:t>Композиция</a:t>
            </a:r>
            <a:r>
              <a:rPr lang="ru-RU" dirty="0"/>
              <a:t> – Стихотворение написано в форме монолога лирического героя, который рассказывает о том, как пытался попасть в кабинет чиновников. Рассказ героя можно разделить на две смысловые части: бесконечные хождения по лестницам в попытках попасть на приём к чиновнику и рассказ о заседании, на которое ворвался лирический герой.</a:t>
            </a:r>
          </a:p>
          <a:p>
            <a:r>
              <a:rPr lang="ru-RU" b="1" dirty="0"/>
              <a:t>Жанр</a:t>
            </a:r>
            <a:r>
              <a:rPr lang="ru-RU" dirty="0"/>
              <a:t> – сатира.</a:t>
            </a:r>
          </a:p>
          <a:p>
            <a:r>
              <a:rPr lang="ru-RU" b="1" dirty="0"/>
              <a:t>Стихотворный размер</a:t>
            </a:r>
            <a:r>
              <a:rPr lang="ru-RU" dirty="0"/>
              <a:t> – акцентный стих, стихи разностопные, строки рифмуются непоследовательно, большинство из них объединены перекрёстной рифмовкой АВАВ, также использует параллельную ААВВ и кольцевую АВВА.</a:t>
            </a:r>
          </a:p>
          <a:p>
            <a:r>
              <a:rPr lang="ru-RU" b="1" dirty="0"/>
              <a:t>Метафоры</a:t>
            </a:r>
            <a:r>
              <a:rPr lang="ru-RU" dirty="0"/>
              <a:t> – </a:t>
            </a:r>
            <a:r>
              <a:rPr lang="ru-RU" i="1" dirty="0"/>
              <a:t>«исколесишь сто лестниц», «взъярённый, на заседание врываюсь лавиной», «сидят людей половины», «поневоле приходится </a:t>
            </a:r>
            <a:r>
              <a:rPr lang="ru-RU" i="1" dirty="0" err="1"/>
              <a:t>раздвояться</a:t>
            </a:r>
            <a:r>
              <a:rPr lang="ru-RU" i="1" dirty="0"/>
              <a:t>. До пояса здесь, а остальное там». </a:t>
            </a:r>
            <a:endParaRPr lang="ru-RU" dirty="0"/>
          </a:p>
          <a:p>
            <a:r>
              <a:rPr lang="ru-RU" b="1" dirty="0"/>
              <a:t>Эпитеты</a:t>
            </a:r>
            <a:r>
              <a:rPr lang="ru-RU" dirty="0"/>
              <a:t> – </a:t>
            </a:r>
            <a:r>
              <a:rPr lang="ru-RU" i="1" dirty="0"/>
              <a:t>«верхний этаж»</a:t>
            </a:r>
            <a:r>
              <a:rPr lang="ru-RU" dirty="0"/>
              <a:t>, </a:t>
            </a:r>
            <a:r>
              <a:rPr lang="ru-RU" i="1" dirty="0"/>
              <a:t>«дикие проклятия», «страшная картина», «спокойнейший голосок», «утро ранее</a:t>
            </a:r>
            <a:r>
              <a:rPr lang="ru-RU" i="1" dirty="0" smtClean="0"/>
              <a:t>»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585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82216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rgbClr val="F3F2DC"/>
                </a:solidFill>
              </a:rPr>
              <a:t>Образ Родины в поэзии Маяковского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2204864"/>
            <a:ext cx="89644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«Он, как подобает революционному барду, интернационалист, гражданин всей Вселенной, равнодушен к «снеговой уродине», Родине, а любит всю созданную нами планету, весь мир» (К. Чуковский)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8989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/>
              <a:t>Сатирические произведения Маяковского</a:t>
            </a:r>
            <a:endParaRPr lang="ru-RU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2132856"/>
            <a:ext cx="75608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«Стихотворения Маяковского всё время на острие комического и трагического» (Ю. Тынянов)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5355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Выводы</a:t>
            </a:r>
            <a:endParaRPr lang="ru-RU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556792"/>
            <a:ext cx="79928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Сатирические произведения становятся орудием поэтической борьбы Маяковского, наследуя в этом смысле традицию: «Смех – оружие очень сильное. Ибо ничто так не обескураживает порока, как сознание, что он угадан и что по его поводу уже раздаётся смех» (М. Салтыков-Щедрин)</a:t>
            </a:r>
          </a:p>
          <a:p>
            <a:endParaRPr lang="ru-RU" sz="2800" b="1" dirty="0"/>
          </a:p>
          <a:p>
            <a:r>
              <a:rPr lang="ru-RU" sz="2800" b="1" dirty="0" smtClean="0"/>
              <a:t>Сатира Маяковского жива, как живы и пороки, которые он клеймил и высмеивал.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12353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rgbClr val="F3F2DC"/>
                </a:solidFill>
              </a:rPr>
              <a:t>Периоды творчества</a:t>
            </a:r>
            <a:endParaRPr lang="ru-RU" sz="48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822415"/>
              </p:ext>
            </p:extLst>
          </p:nvPr>
        </p:nvGraphicFramePr>
        <p:xfrm>
          <a:off x="467544" y="1988840"/>
          <a:ext cx="8280920" cy="37490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4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Третий период творчества </a:t>
                      </a:r>
                    </a:p>
                    <a:p>
                      <a:r>
                        <a:rPr lang="ru-RU" sz="2400" b="1" dirty="0" smtClean="0"/>
                        <a:t>(1924 – 1930)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Образ лирического героя раскрывается во всём своём своеобразии индивидуального характера и неповторимой судьбы. Маяковский с небывалой глубиной показывает новый тип социалистического сознания, в котором «моё» и «наше», личное и общественное выступают в органическом единстве.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877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solidFill>
                  <a:srgbClr val="F3F2DC"/>
                </a:solidFill>
              </a:rPr>
              <a:t>Образ Родины в поэзии Маяковского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17608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«Левый марш»</a:t>
            </a:r>
          </a:p>
          <a:p>
            <a:r>
              <a:rPr lang="ru-RU" sz="3600" dirty="0" smtClean="0"/>
              <a:t>«Наш марш»</a:t>
            </a:r>
          </a:p>
          <a:p>
            <a:r>
              <a:rPr lang="ru-RU" sz="3600" dirty="0" smtClean="0"/>
              <a:t>«Марш 25 тысяч»</a:t>
            </a:r>
          </a:p>
          <a:p>
            <a:r>
              <a:rPr lang="ru-RU" sz="3600" dirty="0" smtClean="0"/>
              <a:t>«Урожайный марш»</a:t>
            </a:r>
          </a:p>
          <a:p>
            <a:r>
              <a:rPr lang="ru-RU" sz="3600" dirty="0" smtClean="0"/>
              <a:t>Поэма «Владимир Ильич Ленин»</a:t>
            </a:r>
          </a:p>
          <a:p>
            <a:r>
              <a:rPr lang="ru-RU" sz="3600" dirty="0" smtClean="0"/>
              <a:t>Поэма «Хорошо»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304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Поэма «Хорошо</a:t>
            </a:r>
            <a:r>
              <a:rPr lang="ru-RU" b="1" dirty="0" smtClean="0"/>
              <a:t>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1556792"/>
            <a:ext cx="3528392" cy="27363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600" dirty="0" smtClean="0"/>
              <a:t>Отечество славлю,</a:t>
            </a:r>
          </a:p>
          <a:p>
            <a:pPr marL="0" indent="0">
              <a:buNone/>
            </a:pPr>
            <a:r>
              <a:rPr lang="ru-RU" sz="3600" dirty="0" smtClean="0"/>
              <a:t>которое есть,</a:t>
            </a:r>
          </a:p>
          <a:p>
            <a:pPr marL="0" indent="0">
              <a:buNone/>
            </a:pPr>
            <a:r>
              <a:rPr lang="ru-RU" sz="3600" dirty="0" smtClean="0"/>
              <a:t>но трижды – </a:t>
            </a:r>
          </a:p>
          <a:p>
            <a:pPr marL="0" indent="0">
              <a:buNone/>
            </a:pPr>
            <a:r>
              <a:rPr lang="ru-RU" sz="3600" dirty="0" smtClean="0"/>
              <a:t>которое будет.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83968" y="1916832"/>
            <a:ext cx="4464496" cy="476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buClr>
                <a:srgbClr val="93A299"/>
              </a:buClr>
              <a:buSzPct val="85000"/>
            </a:pPr>
            <a:r>
              <a:rPr lang="ru-RU" sz="3300" dirty="0">
                <a:solidFill>
                  <a:srgbClr val="FFFFFF"/>
                </a:solidFill>
              </a:rPr>
              <a:t>И я,</a:t>
            </a:r>
          </a:p>
          <a:p>
            <a:pPr lvl="0">
              <a:spcBef>
                <a:spcPct val="20000"/>
              </a:spcBef>
              <a:buClr>
                <a:srgbClr val="93A299"/>
              </a:buClr>
              <a:buSzPct val="85000"/>
            </a:pPr>
            <a:r>
              <a:rPr lang="ru-RU" sz="3300" dirty="0">
                <a:solidFill>
                  <a:srgbClr val="FFFFFF"/>
                </a:solidFill>
              </a:rPr>
              <a:t>как весну человечества,</a:t>
            </a:r>
          </a:p>
          <a:p>
            <a:pPr lvl="0">
              <a:spcBef>
                <a:spcPct val="20000"/>
              </a:spcBef>
              <a:buClr>
                <a:srgbClr val="93A299"/>
              </a:buClr>
              <a:buSzPct val="85000"/>
            </a:pPr>
            <a:r>
              <a:rPr lang="ru-RU" sz="3300" dirty="0">
                <a:solidFill>
                  <a:srgbClr val="FFFFFF"/>
                </a:solidFill>
              </a:rPr>
              <a:t>рождённую</a:t>
            </a:r>
          </a:p>
          <a:p>
            <a:pPr lvl="0">
              <a:spcBef>
                <a:spcPct val="20000"/>
              </a:spcBef>
              <a:buClr>
                <a:srgbClr val="93A299"/>
              </a:buClr>
              <a:buSzPct val="85000"/>
            </a:pPr>
            <a:r>
              <a:rPr lang="ru-RU" sz="3300" dirty="0">
                <a:solidFill>
                  <a:srgbClr val="FFFFFF"/>
                </a:solidFill>
              </a:rPr>
              <a:t>в трудах и в бою,</a:t>
            </a:r>
          </a:p>
          <a:p>
            <a:pPr lvl="0">
              <a:spcBef>
                <a:spcPct val="20000"/>
              </a:spcBef>
              <a:buClr>
                <a:srgbClr val="93A299"/>
              </a:buClr>
              <a:buSzPct val="85000"/>
            </a:pPr>
            <a:r>
              <a:rPr lang="ru-RU" sz="3300" dirty="0">
                <a:solidFill>
                  <a:srgbClr val="FFFFFF"/>
                </a:solidFill>
              </a:rPr>
              <a:t>пою</a:t>
            </a:r>
          </a:p>
          <a:p>
            <a:pPr lvl="0">
              <a:spcBef>
                <a:spcPct val="20000"/>
              </a:spcBef>
              <a:buClr>
                <a:srgbClr val="93A299"/>
              </a:buClr>
              <a:buSzPct val="85000"/>
            </a:pPr>
            <a:r>
              <a:rPr lang="ru-RU" sz="3300" dirty="0">
                <a:solidFill>
                  <a:srgbClr val="FFFFFF"/>
                </a:solidFill>
              </a:rPr>
              <a:t>моё отечество,</a:t>
            </a:r>
          </a:p>
          <a:p>
            <a:pPr lvl="0">
              <a:spcBef>
                <a:spcPct val="20000"/>
              </a:spcBef>
              <a:buClr>
                <a:srgbClr val="93A299"/>
              </a:buClr>
              <a:buSzPct val="85000"/>
            </a:pPr>
            <a:r>
              <a:rPr lang="ru-RU" sz="3300" dirty="0">
                <a:solidFill>
                  <a:srgbClr val="FFFFFF"/>
                </a:solidFill>
              </a:rPr>
              <a:t>республику мою!</a:t>
            </a:r>
          </a:p>
        </p:txBody>
      </p:sp>
    </p:spTree>
    <p:extLst>
      <p:ext uri="{BB962C8B-B14F-4D97-AF65-F5344CB8AC3E}">
        <p14:creationId xmlns:p14="http://schemas.microsoft.com/office/powerpoint/2010/main" val="215126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Общие выводы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000" dirty="0" smtClean="0"/>
              <a:t>«Лирический герой Маяковского – это человек, ушибленный несправедливостью мира, в самое сердце раненный его несправедливостью… И революцию он встретил с таким неистовым восторгом… потому что она призвана была (так, во всяком случае, ему казалось) взорвать, уничтожить вековую, изначальную несправедливость мироздания»                 (Б. </a:t>
            </a:r>
            <a:r>
              <a:rPr lang="ru-RU" sz="3000" dirty="0" err="1" smtClean="0"/>
              <a:t>Сарнов</a:t>
            </a:r>
            <a:r>
              <a:rPr lang="ru-RU" sz="3000" dirty="0" smtClean="0"/>
              <a:t>)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5019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>
                <a:solidFill>
                  <a:srgbClr val="F3F2DC"/>
                </a:solidFill>
              </a:rPr>
              <a:t>Основные особенности поэтики Маяковского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3217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Особенности рифмы. «Я всегда ставлю самое характерное слово в конец строки и достаю к нему рифму во что бы то ни стало». Рифмовались слова, выражающие основной смысл.</a:t>
            </a:r>
          </a:p>
          <a:p>
            <a:r>
              <a:rPr lang="ru-RU" sz="2800" dirty="0" smtClean="0"/>
              <a:t>Расположение слов «лесенкой»</a:t>
            </a:r>
          </a:p>
          <a:p>
            <a:r>
              <a:rPr lang="ru-RU" sz="2800" dirty="0" smtClean="0"/>
              <a:t>Одним из ярких средств выразительности Маяковский считал образ. Образ у него всегда «тенденциозный», т. е. политически направленный.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6209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/>
              <a:t>Основные особенности поэтики Маяковского</a:t>
            </a:r>
            <a:endParaRPr lang="ru-RU" sz="44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04184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Многообразие разговорной речи.</a:t>
            </a:r>
          </a:p>
          <a:p>
            <a:r>
              <a:rPr lang="ru-RU" sz="2800" dirty="0" smtClean="0"/>
              <a:t>Тоническая система стихосложения – стихосложение, ритмика которого организуется повторением ударных слогов; количество расположенных между ударениями безударных слогов относительно свободно.</a:t>
            </a:r>
          </a:p>
          <a:p>
            <a:r>
              <a:rPr lang="ru-RU" sz="2800" dirty="0" smtClean="0"/>
              <a:t>Использование всех богатств русского языка. Поэт избегал непонятных иностранных слов, боролся против литературных штампов, изобретал неологизмы на основе общеупотребительных русских слов.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8477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Любовная лирика</a:t>
            </a:r>
            <a:endParaRPr lang="ru-RU" b="1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51520" y="1529016"/>
            <a:ext cx="8229600" cy="4176080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ru-RU" dirty="0"/>
              <a:t>Основные произведения Маяковского, относящиеся к любовной лирике.</a:t>
            </a:r>
          </a:p>
          <a:p>
            <a:pPr marL="0" indent="0" fontAlgn="base">
              <a:buNone/>
            </a:pPr>
            <a:r>
              <a:rPr lang="ru-RU" dirty="0"/>
              <a:t>· </a:t>
            </a:r>
            <a:r>
              <a:rPr lang="ru-RU" i="1" dirty="0"/>
              <a:t>Поэма “Облако в штанах”,</a:t>
            </a:r>
            <a:endParaRPr lang="ru-RU" dirty="0"/>
          </a:p>
          <a:p>
            <a:pPr marL="0" indent="0" fontAlgn="base">
              <a:buNone/>
            </a:pPr>
            <a:r>
              <a:rPr lang="ru-RU" dirty="0"/>
              <a:t>· </a:t>
            </a:r>
            <a:r>
              <a:rPr lang="ru-RU" i="1" dirty="0"/>
              <a:t>“Флейта - позвоночник”,</a:t>
            </a:r>
            <a:endParaRPr lang="ru-RU" dirty="0"/>
          </a:p>
          <a:p>
            <a:pPr marL="0" indent="0" fontAlgn="base">
              <a:buNone/>
            </a:pPr>
            <a:r>
              <a:rPr lang="ru-RU" dirty="0"/>
              <a:t>· </a:t>
            </a:r>
            <a:r>
              <a:rPr lang="ru-RU" i="1" dirty="0"/>
              <a:t>“Люблю”,</a:t>
            </a:r>
            <a:endParaRPr lang="ru-RU" dirty="0"/>
          </a:p>
          <a:p>
            <a:pPr marL="0" indent="0" fontAlgn="base">
              <a:buNone/>
            </a:pPr>
            <a:r>
              <a:rPr lang="ru-RU" dirty="0"/>
              <a:t>· </a:t>
            </a:r>
            <a:r>
              <a:rPr lang="ru-RU" i="1" dirty="0"/>
              <a:t>“Про это”,</a:t>
            </a:r>
            <a:endParaRPr lang="ru-RU" dirty="0"/>
          </a:p>
          <a:p>
            <a:pPr marL="0" indent="0" fontAlgn="base">
              <a:buNone/>
            </a:pPr>
            <a:r>
              <a:rPr lang="ru-RU" dirty="0"/>
              <a:t>· </a:t>
            </a:r>
            <a:r>
              <a:rPr lang="ru-RU" i="1" dirty="0"/>
              <a:t>Стихотворения: “Юбилейное”,</a:t>
            </a:r>
            <a:endParaRPr lang="ru-RU" dirty="0"/>
          </a:p>
          <a:p>
            <a:pPr marL="0" indent="0" fontAlgn="base">
              <a:buNone/>
            </a:pPr>
            <a:r>
              <a:rPr lang="ru-RU" dirty="0"/>
              <a:t>· </a:t>
            </a:r>
            <a:r>
              <a:rPr lang="ru-RU" i="1" dirty="0"/>
              <a:t>“Любовь”,</a:t>
            </a:r>
            <a:endParaRPr lang="ru-RU" dirty="0"/>
          </a:p>
          <a:p>
            <a:pPr marL="0" indent="0" fontAlgn="base">
              <a:buNone/>
            </a:pPr>
            <a:r>
              <a:rPr lang="ru-RU" dirty="0"/>
              <a:t>· </a:t>
            </a:r>
            <a:r>
              <a:rPr lang="ru-RU" i="1" dirty="0"/>
              <a:t>“</a:t>
            </a:r>
            <a:r>
              <a:rPr lang="ru-RU" i="1" dirty="0" err="1"/>
              <a:t>Лиличка</a:t>
            </a:r>
            <a:r>
              <a:rPr lang="ru-RU" i="1" dirty="0"/>
              <a:t>”,</a:t>
            </a:r>
            <a:endParaRPr lang="ru-RU" dirty="0"/>
          </a:p>
          <a:p>
            <a:pPr marL="0" indent="0" fontAlgn="base">
              <a:buNone/>
            </a:pPr>
            <a:r>
              <a:rPr lang="ru-RU" dirty="0"/>
              <a:t>· </a:t>
            </a:r>
            <a:r>
              <a:rPr lang="ru-RU" i="1" dirty="0"/>
              <a:t>“Письмо товарищу </a:t>
            </a:r>
            <a:r>
              <a:rPr lang="ru-RU" i="1" dirty="0" err="1"/>
              <a:t>Кострову</a:t>
            </a:r>
            <a:r>
              <a:rPr lang="ru-RU" i="1" dirty="0"/>
              <a:t> из Парижа о сущности любви”,</a:t>
            </a:r>
            <a:endParaRPr lang="ru-RU" dirty="0"/>
          </a:p>
          <a:p>
            <a:pPr marL="0" indent="0" fontAlgn="base">
              <a:buNone/>
            </a:pPr>
            <a:r>
              <a:rPr lang="ru-RU" dirty="0"/>
              <a:t>· </a:t>
            </a:r>
            <a:r>
              <a:rPr lang="ru-RU" i="1" dirty="0"/>
              <a:t>“Письмо Татьяне Яковлевой” и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5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Любовная лирика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340768"/>
            <a:ext cx="878497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600" dirty="0">
                <a:latin typeface="Times New Roman" panose="02020603050405020304" pitchFamily="18" charset="0"/>
              </a:rPr>
              <a:t>Любовная тема в раннем творчестве Маяковского романтизируется, а в после революции приобретает общественное звучание. Духовная и телесная стороны любви являются для поэта неразделенными. Тема любви во всем творчестве поэта играет важную роль.</a:t>
            </a:r>
            <a:endParaRPr lang="ru-RU" sz="2600" dirty="0">
              <a:latin typeface="Calibri" panose="020F0502020204030204" pitchFamily="34" charset="0"/>
            </a:endParaRPr>
          </a:p>
          <a:p>
            <a:pPr indent="360680" algn="just" fontAlgn="base"/>
            <a:r>
              <a:rPr lang="ru-RU" sz="2600" dirty="0">
                <a:latin typeface="Times New Roman" panose="02020603050405020304" pitchFamily="18" charset="0"/>
              </a:rPr>
              <a:t>В письме Л. Брик Маяковский писал: "Любовь - это жизнь, это главное. От нее разворачиваются и стихи и дела и все прочее. Любовь - это сердце всего. Если оно прекратит работу, все остальное отмирает, делается лишним, ненужным. Но если сердце работает, оно не может не проявляться в этом во всем". Я думаю, что эти слова как нельзя более точно выражают смысл любовной лирики Маяковского. В ней - сама жизнь.</a:t>
            </a:r>
            <a:endParaRPr lang="ru-RU" sz="2600" b="0" i="0" dirty="0"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32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994</TotalTime>
  <Words>1509</Words>
  <Application>Microsoft Office PowerPoint</Application>
  <PresentationFormat>Экран (4:3)</PresentationFormat>
  <Paragraphs>121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Calibri</vt:lpstr>
      <vt:lpstr>Noto Serif</vt:lpstr>
      <vt:lpstr>PT Sans</vt:lpstr>
      <vt:lpstr>Times New Roman</vt:lpstr>
      <vt:lpstr>Ясность</vt:lpstr>
      <vt:lpstr>Владимир Владимирович Маяковский 1893 - 1930</vt:lpstr>
      <vt:lpstr>«Настоящая поэзия всегда, хоть на час, а должна опередить жизнь»</vt:lpstr>
      <vt:lpstr>Презентация PowerPoint</vt:lpstr>
      <vt:lpstr>Презентация PowerPoint</vt:lpstr>
      <vt:lpstr>Периоды творчества</vt:lpstr>
      <vt:lpstr>«А вы могли бы?»</vt:lpstr>
      <vt:lpstr>«А вы могли бы?»</vt:lpstr>
      <vt:lpstr>«Послушайте»</vt:lpstr>
      <vt:lpstr>«Послушайте»</vt:lpstr>
      <vt:lpstr>«Послушайте»</vt:lpstr>
      <vt:lpstr>Раннее творчество</vt:lpstr>
      <vt:lpstr>Выводы </vt:lpstr>
      <vt:lpstr>Периоды творчества</vt:lpstr>
      <vt:lpstr>«Ешь ананасы» </vt:lpstr>
      <vt:lpstr>«Владимир Ильич!» </vt:lpstr>
      <vt:lpstr>«Прозаседавшиеся» </vt:lpstr>
      <vt:lpstr>«Прозаседавшиеся» </vt:lpstr>
      <vt:lpstr>Образ Родины в поэзии Маяковского</vt:lpstr>
      <vt:lpstr>Сатирические произведения Маяковского</vt:lpstr>
      <vt:lpstr>Выводы</vt:lpstr>
      <vt:lpstr>Периоды творчества</vt:lpstr>
      <vt:lpstr>Образ Родины в поэзии Маяковского</vt:lpstr>
      <vt:lpstr>Поэма «Хорошо»</vt:lpstr>
      <vt:lpstr>Общие выводы</vt:lpstr>
      <vt:lpstr>Основные особенности поэтики Маяковского</vt:lpstr>
      <vt:lpstr>Основные особенности поэтики Маяковского</vt:lpstr>
      <vt:lpstr>Любовная лирика</vt:lpstr>
      <vt:lpstr>Любовная лирика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Veles</cp:lastModifiedBy>
  <cp:revision>34</cp:revision>
  <dcterms:created xsi:type="dcterms:W3CDTF">2011-12-07T18:52:52Z</dcterms:created>
  <dcterms:modified xsi:type="dcterms:W3CDTF">2023-10-19T19:21:48Z</dcterms:modified>
</cp:coreProperties>
</file>