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7" r:id="rId2"/>
    <p:sldId id="259" r:id="rId3"/>
    <p:sldId id="267" r:id="rId4"/>
    <p:sldId id="256" r:id="rId5"/>
    <p:sldId id="269" r:id="rId6"/>
    <p:sldId id="275" r:id="rId7"/>
    <p:sldId id="277" r:id="rId8"/>
    <p:sldId id="268" r:id="rId9"/>
    <p:sldId id="278" r:id="rId10"/>
    <p:sldId id="270" r:id="rId11"/>
    <p:sldId id="279" r:id="rId12"/>
    <p:sldId id="258" r:id="rId13"/>
    <p:sldId id="273" r:id="rId14"/>
    <p:sldId id="262" r:id="rId15"/>
    <p:sldId id="272" r:id="rId16"/>
    <p:sldId id="263" r:id="rId17"/>
    <p:sldId id="274"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mya"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144" y="20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10566400" y="6416676"/>
            <a:ext cx="1016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109728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07.12.2023</a:t>
            </a:fld>
            <a:endParaRPr lang="ru-RU"/>
          </a:p>
        </p:txBody>
      </p:sp>
      <p:sp>
        <p:nvSpPr>
          <p:cNvPr id="3" name="Нижний колонтитул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t>Мотивы творчества </a:t>
            </a:r>
            <a:br>
              <a:rPr lang="ru-RU" sz="3600" dirty="0"/>
            </a:br>
            <a:r>
              <a:rPr lang="ru-RU" sz="3600" dirty="0"/>
              <a:t>Анны Ахматовой(1869-1960)</a:t>
            </a:r>
            <a:endParaRPr lang="ru-RU" sz="3600" dirty="0"/>
          </a:p>
        </p:txBody>
      </p:sp>
      <p:pic>
        <p:nvPicPr>
          <p:cNvPr id="1026" name="Picture 2" descr="C:\Users\Semya\Desktop\для презентации\150184311912801618.jpg"/>
          <p:cNvPicPr>
            <a:picLocks noChangeAspect="1" noChangeArrowheads="1"/>
          </p:cNvPicPr>
          <p:nvPr/>
        </p:nvPicPr>
        <p:blipFill>
          <a:blip r:embed="rId2" cstate="print"/>
          <a:srcRect/>
          <a:stretch>
            <a:fillRect/>
          </a:stretch>
        </p:blipFill>
        <p:spPr bwMode="auto">
          <a:xfrm>
            <a:off x="1952595" y="1571612"/>
            <a:ext cx="3271494" cy="335758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9" name="Picture 11" descr="C:\Users\Semya\Desktop\Новая папка (2)\АНО Домини.jpg"/>
          <p:cNvPicPr>
            <a:picLocks noChangeAspect="1" noChangeArrowheads="1"/>
          </p:cNvPicPr>
          <p:nvPr/>
        </p:nvPicPr>
        <p:blipFill>
          <a:blip r:embed="rId2" cstate="print"/>
          <a:srcRect/>
          <a:stretch>
            <a:fillRect/>
          </a:stretch>
        </p:blipFill>
        <p:spPr bwMode="auto">
          <a:xfrm>
            <a:off x="5595935" y="3357562"/>
            <a:ext cx="3391169" cy="2357430"/>
          </a:xfrm>
          <a:prstGeom prst="rect">
            <a:avLst/>
          </a:prstGeom>
          <a:noFill/>
        </p:spPr>
      </p:pic>
      <p:sp>
        <p:nvSpPr>
          <p:cNvPr id="2" name="Заголовок 1"/>
          <p:cNvSpPr>
            <a:spLocks noGrp="1"/>
          </p:cNvSpPr>
          <p:nvPr>
            <p:ph type="title"/>
          </p:nvPr>
        </p:nvSpPr>
        <p:spPr>
          <a:xfrm>
            <a:off x="1981200" y="0"/>
            <a:ext cx="8686800" cy="857232"/>
          </a:xfrm>
        </p:spPr>
        <p:txBody>
          <a:bodyPr>
            <a:normAutofit fontScale="90000"/>
          </a:bodyPr>
          <a:lstStyle/>
          <a:p>
            <a:r>
              <a:rPr lang="ru-RU" sz="4000" dirty="0"/>
              <a:t>И долговечней царственное слово…</a:t>
            </a:r>
            <a:endParaRPr lang="ru-RU" sz="4000" dirty="0"/>
          </a:p>
        </p:txBody>
      </p:sp>
      <p:sp>
        <p:nvSpPr>
          <p:cNvPr id="27" name="Содержимое 26"/>
          <p:cNvSpPr>
            <a:spLocks noGrp="1"/>
          </p:cNvSpPr>
          <p:nvPr>
            <p:ph idx="1"/>
          </p:nvPr>
        </p:nvSpPr>
        <p:spPr>
          <a:xfrm>
            <a:off x="1738282" y="1600201"/>
            <a:ext cx="2786082" cy="4525963"/>
          </a:xfrm>
        </p:spPr>
        <p:txBody>
          <a:bodyPr>
            <a:normAutofit lnSpcReduction="10000"/>
          </a:bodyPr>
          <a:lstStyle/>
          <a:p>
            <a:r>
              <a:rPr lang="ru-RU" dirty="0" smtClean="0"/>
              <a:t>Вечер</a:t>
            </a:r>
          </a:p>
          <a:p>
            <a:r>
              <a:rPr lang="ru-RU" dirty="0" smtClean="0"/>
              <a:t>Четки </a:t>
            </a:r>
          </a:p>
          <a:p>
            <a:r>
              <a:rPr lang="ru-RU" dirty="0" smtClean="0"/>
              <a:t>Белая стая</a:t>
            </a:r>
          </a:p>
          <a:p>
            <a:r>
              <a:rPr lang="ru-RU" dirty="0" smtClean="0"/>
              <a:t>Подорожник</a:t>
            </a:r>
          </a:p>
          <a:p>
            <a:r>
              <a:rPr lang="en-US" dirty="0" smtClean="0"/>
              <a:t>Anno </a:t>
            </a:r>
            <a:r>
              <a:rPr lang="en-US" dirty="0" err="1" smtClean="0"/>
              <a:t>domini</a:t>
            </a:r>
            <a:endParaRPr lang="en-US" dirty="0" smtClean="0"/>
          </a:p>
          <a:p>
            <a:r>
              <a:rPr lang="ru-RU" dirty="0" smtClean="0"/>
              <a:t>Тростник</a:t>
            </a:r>
          </a:p>
          <a:p>
            <a:r>
              <a:rPr lang="ru-RU" dirty="0" smtClean="0"/>
              <a:t>Бег времени</a:t>
            </a:r>
          </a:p>
          <a:p>
            <a:r>
              <a:rPr lang="ru-RU" dirty="0" smtClean="0"/>
              <a:t>Нечет</a:t>
            </a:r>
          </a:p>
        </p:txBody>
      </p:sp>
      <p:pic>
        <p:nvPicPr>
          <p:cNvPr id="2056" name="Picture 8" descr="C:\Users\Semya\Desktop\Новая папка (2)\Ахматова.jpg"/>
          <p:cNvPicPr>
            <a:picLocks noChangeAspect="1" noChangeArrowheads="1"/>
          </p:cNvPicPr>
          <p:nvPr/>
        </p:nvPicPr>
        <p:blipFill>
          <a:blip r:embed="rId3" cstate="print"/>
          <a:srcRect/>
          <a:stretch>
            <a:fillRect/>
          </a:stretch>
        </p:blipFill>
        <p:spPr bwMode="auto">
          <a:xfrm rot="20649595">
            <a:off x="4526216" y="1227586"/>
            <a:ext cx="2458158" cy="1925880"/>
          </a:xfrm>
          <a:prstGeom prst="rect">
            <a:avLst/>
          </a:prstGeom>
          <a:noFill/>
        </p:spPr>
      </p:pic>
      <p:pic>
        <p:nvPicPr>
          <p:cNvPr id="2057" name="Picture 9" descr="C:\Users\Semya\Desktop\Новая папка (2)\Из шести книг.jpg"/>
          <p:cNvPicPr>
            <a:picLocks noChangeAspect="1" noChangeArrowheads="1"/>
          </p:cNvPicPr>
          <p:nvPr/>
        </p:nvPicPr>
        <p:blipFill>
          <a:blip r:embed="rId4" cstate="print"/>
          <a:srcRect/>
          <a:stretch>
            <a:fillRect/>
          </a:stretch>
        </p:blipFill>
        <p:spPr bwMode="auto">
          <a:xfrm rot="21042230">
            <a:off x="4501781" y="4688292"/>
            <a:ext cx="2461538" cy="1689469"/>
          </a:xfrm>
          <a:prstGeom prst="rect">
            <a:avLst/>
          </a:prstGeom>
          <a:noFill/>
        </p:spPr>
      </p:pic>
      <p:pic>
        <p:nvPicPr>
          <p:cNvPr id="2055" name="Picture 7" descr="C:\Users\Semya\Desktop\Новая папка (2)\Ахматова 4.jpg"/>
          <p:cNvPicPr>
            <a:picLocks noChangeAspect="1" noChangeArrowheads="1"/>
          </p:cNvPicPr>
          <p:nvPr/>
        </p:nvPicPr>
        <p:blipFill>
          <a:blip r:embed="rId5" cstate="print"/>
          <a:srcRect/>
          <a:stretch>
            <a:fillRect/>
          </a:stretch>
        </p:blipFill>
        <p:spPr bwMode="auto">
          <a:xfrm rot="949606">
            <a:off x="7394548" y="4992670"/>
            <a:ext cx="2736563" cy="1520988"/>
          </a:xfrm>
          <a:prstGeom prst="rect">
            <a:avLst/>
          </a:prstGeom>
          <a:noFill/>
        </p:spPr>
      </p:pic>
      <p:pic>
        <p:nvPicPr>
          <p:cNvPr id="2052" name="Picture 4" descr="C:\Users\Semya\Desktop\Новая папка (2)\Ахматова 2.jpg"/>
          <p:cNvPicPr>
            <a:picLocks noChangeAspect="1" noChangeArrowheads="1"/>
          </p:cNvPicPr>
          <p:nvPr/>
        </p:nvPicPr>
        <p:blipFill>
          <a:blip r:embed="rId6" cstate="print"/>
          <a:srcRect/>
          <a:stretch>
            <a:fillRect/>
          </a:stretch>
        </p:blipFill>
        <p:spPr bwMode="auto">
          <a:xfrm>
            <a:off x="6667504" y="928671"/>
            <a:ext cx="1357322" cy="2141533"/>
          </a:xfrm>
          <a:prstGeom prst="rect">
            <a:avLst/>
          </a:prstGeom>
          <a:noFill/>
        </p:spPr>
      </p:pic>
      <p:pic>
        <p:nvPicPr>
          <p:cNvPr id="2053" name="Picture 5" descr="C:\Users\Semya\Desktop\Новая папка (2)\Белая стая.jpg"/>
          <p:cNvPicPr>
            <a:picLocks noChangeAspect="1" noChangeArrowheads="1"/>
          </p:cNvPicPr>
          <p:nvPr/>
        </p:nvPicPr>
        <p:blipFill>
          <a:blip r:embed="rId7" cstate="print"/>
          <a:srcRect/>
          <a:stretch>
            <a:fillRect/>
          </a:stretch>
        </p:blipFill>
        <p:spPr bwMode="auto">
          <a:xfrm rot="704390">
            <a:off x="7804570" y="998710"/>
            <a:ext cx="1618345" cy="2214578"/>
          </a:xfrm>
          <a:prstGeom prst="rect">
            <a:avLst/>
          </a:prstGeom>
          <a:noFill/>
        </p:spPr>
      </p:pic>
      <p:pic>
        <p:nvPicPr>
          <p:cNvPr id="1027" name="Picture 3" descr="C:\Users\Semya\Desktop\2869898.jpg"/>
          <p:cNvPicPr>
            <a:picLocks noChangeAspect="1" noChangeArrowheads="1"/>
          </p:cNvPicPr>
          <p:nvPr/>
        </p:nvPicPr>
        <p:blipFill>
          <a:blip r:embed="rId8" cstate="print"/>
          <a:srcRect/>
          <a:stretch>
            <a:fillRect/>
          </a:stretch>
        </p:blipFill>
        <p:spPr bwMode="auto">
          <a:xfrm rot="1582263">
            <a:off x="8836744" y="1848044"/>
            <a:ext cx="1324692" cy="171451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8"/>
            <a:ext cx="5686436" cy="1143000"/>
          </a:xfrm>
        </p:spPr>
        <p:txBody>
          <a:bodyPr/>
          <a:lstStyle/>
          <a:p>
            <a:r>
              <a:rPr lang="ru-RU" dirty="0" smtClean="0"/>
              <a:t>Мотивы лирики</a:t>
            </a:r>
            <a:endParaRPr lang="ru-RU" dirty="0"/>
          </a:p>
        </p:txBody>
      </p:sp>
      <p:sp>
        <p:nvSpPr>
          <p:cNvPr id="3" name="Содержимое 2"/>
          <p:cNvSpPr>
            <a:spLocks noGrp="1"/>
          </p:cNvSpPr>
          <p:nvPr>
            <p:ph idx="1"/>
          </p:nvPr>
        </p:nvSpPr>
        <p:spPr>
          <a:xfrm>
            <a:off x="1524000" y="2060848"/>
            <a:ext cx="7072330" cy="4797152"/>
          </a:xfrm>
        </p:spPr>
        <p:txBody>
          <a:bodyPr>
            <a:normAutofit/>
          </a:bodyPr>
          <a:lstStyle/>
          <a:p>
            <a:pPr>
              <a:buFont typeface="Wingdings" pitchFamily="2" charset="2"/>
              <a:buChar char="ü"/>
            </a:pPr>
            <a:r>
              <a:rPr lang="ru-RU" sz="4000" dirty="0"/>
              <a:t>Тема любви ( поэзия женской души) Тема Родины</a:t>
            </a:r>
          </a:p>
          <a:p>
            <a:pPr>
              <a:buFont typeface="Wingdings" pitchFamily="2" charset="2"/>
              <a:buChar char="ü"/>
            </a:pPr>
            <a:r>
              <a:rPr lang="ru-RU" sz="4000" dirty="0"/>
              <a:t>Тема творчества</a:t>
            </a:r>
          </a:p>
          <a:p>
            <a:pPr>
              <a:buFont typeface="Wingdings" pitchFamily="2" charset="2"/>
              <a:buChar char="ü"/>
            </a:pPr>
            <a:r>
              <a:rPr lang="ru-RU" sz="4000" dirty="0"/>
              <a:t>Тема войны </a:t>
            </a:r>
          </a:p>
          <a:p>
            <a:pPr>
              <a:buFont typeface="Wingdings" pitchFamily="2" charset="2"/>
              <a:buChar char="ü"/>
            </a:pPr>
            <a:r>
              <a:rPr lang="ru-RU" sz="4000" dirty="0"/>
              <a:t>Тема исторической памяти</a:t>
            </a:r>
          </a:p>
          <a:p>
            <a:pPr>
              <a:buFont typeface="Wingdings" pitchFamily="2" charset="2"/>
              <a:buChar char="ü"/>
            </a:pPr>
            <a:r>
              <a:rPr lang="ru-RU" sz="4000" dirty="0"/>
              <a:t> Тема Петербурга</a:t>
            </a:r>
            <a:endParaRPr lang="ru-RU" sz="4000" dirty="0"/>
          </a:p>
        </p:txBody>
      </p:sp>
      <p:pic>
        <p:nvPicPr>
          <p:cNvPr id="2051" name="Picture 3" descr="C:\Users\Semya\Desktop\images (2).jpg"/>
          <p:cNvPicPr>
            <a:picLocks noChangeAspect="1" noChangeArrowheads="1"/>
          </p:cNvPicPr>
          <p:nvPr/>
        </p:nvPicPr>
        <p:blipFill>
          <a:blip r:embed="rId2" cstate="print"/>
          <a:srcRect/>
          <a:stretch>
            <a:fillRect/>
          </a:stretch>
        </p:blipFill>
        <p:spPr bwMode="auto">
          <a:xfrm>
            <a:off x="9589361" y="0"/>
            <a:ext cx="2467881" cy="292494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0351" y="23795"/>
            <a:ext cx="8229600" cy="928670"/>
          </a:xfrm>
        </p:spPr>
        <p:txBody>
          <a:bodyPr/>
          <a:lstStyle/>
          <a:p>
            <a:r>
              <a:rPr lang="ru-RU" dirty="0" smtClean="0"/>
              <a:t>Основные темы творчества</a:t>
            </a:r>
            <a:endParaRPr lang="ru-RU" dirty="0"/>
          </a:p>
        </p:txBody>
      </p:sp>
      <p:sp>
        <p:nvSpPr>
          <p:cNvPr id="3" name="Содержимое 2"/>
          <p:cNvSpPr>
            <a:spLocks noGrp="1"/>
          </p:cNvSpPr>
          <p:nvPr>
            <p:ph idx="1"/>
          </p:nvPr>
        </p:nvSpPr>
        <p:spPr>
          <a:xfrm>
            <a:off x="191344" y="928670"/>
            <a:ext cx="11881320" cy="5929330"/>
          </a:xfrm>
        </p:spPr>
        <p:txBody>
          <a:bodyPr>
            <a:noAutofit/>
          </a:bodyPr>
          <a:lstStyle/>
          <a:p>
            <a:pPr marL="0" indent="0">
              <a:spcBef>
                <a:spcPts val="0"/>
              </a:spcBef>
              <a:buNone/>
            </a:pPr>
            <a:r>
              <a:rPr lang="ru-RU" dirty="0">
                <a:effectLst>
                  <a:outerShdw blurRad="38100" dist="38100" dir="2700000" algn="tl">
                    <a:srgbClr val="000000">
                      <a:alpha val="43137"/>
                    </a:srgbClr>
                  </a:outerShdw>
                </a:effectLst>
                <a:latin typeface="Arial" pitchFamily="34" charset="0"/>
                <a:cs typeface="Arial" pitchFamily="34" charset="0"/>
              </a:rPr>
              <a:t>Любовь составляет основную тематику</a:t>
            </a:r>
          </a:p>
          <a:p>
            <a:pPr marL="0" indent="0">
              <a:spcBef>
                <a:spcPts val="0"/>
              </a:spcBef>
              <a:buNone/>
            </a:pPr>
            <a:r>
              <a:rPr lang="ru-RU" dirty="0">
                <a:effectLst>
                  <a:outerShdw blurRad="38100" dist="38100" dir="2700000" algn="tl">
                    <a:srgbClr val="000000">
                      <a:alpha val="43137"/>
                    </a:srgbClr>
                  </a:outerShdw>
                </a:effectLst>
                <a:latin typeface="Arial" pitchFamily="34" charset="0"/>
                <a:cs typeface="Arial" pitchFamily="34" charset="0"/>
              </a:rPr>
              <a:t>стихотворений А.Ахматовой</a:t>
            </a:r>
            <a:r>
              <a:rPr lang="ru-RU" dirty="0">
                <a:effectLst>
                  <a:outerShdw blurRad="38100" dist="38100" dir="2700000" algn="tl">
                    <a:srgbClr val="000000">
                      <a:alpha val="43137"/>
                    </a:srgbClr>
                  </a:outerShdw>
                </a:effectLst>
                <a:latin typeface="Arial" pitchFamily="34" charset="0"/>
                <a:cs typeface="Arial" pitchFamily="34" charset="0"/>
              </a:rPr>
              <a:t> лишь в </a:t>
            </a:r>
            <a:r>
              <a:rPr lang="ru-RU" dirty="0" smtClean="0">
                <a:effectLst>
                  <a:outerShdw blurRad="38100" dist="38100" dir="2700000" algn="tl">
                    <a:srgbClr val="000000">
                      <a:alpha val="43137"/>
                    </a:srgbClr>
                  </a:outerShdw>
                </a:effectLst>
                <a:latin typeface="Arial" pitchFamily="34" charset="0"/>
                <a:cs typeface="Arial" pitchFamily="34" charset="0"/>
              </a:rPr>
              <a:t>начале</a:t>
            </a:r>
          </a:p>
          <a:p>
            <a:pPr marL="0" indent="0">
              <a:spcBef>
                <a:spcPts val="0"/>
              </a:spcBef>
              <a:buNone/>
            </a:pPr>
            <a:r>
              <a:rPr lang="ru-RU" dirty="0" smtClean="0">
                <a:effectLst>
                  <a:outerShdw blurRad="38100" dist="38100" dir="2700000" algn="tl">
                    <a:srgbClr val="000000">
                      <a:alpha val="43137"/>
                    </a:srgbClr>
                  </a:outerShdw>
                </a:effectLst>
                <a:latin typeface="Arial" pitchFamily="34" charset="0"/>
                <a:cs typeface="Arial" pitchFamily="34" charset="0"/>
              </a:rPr>
              <a:t> </a:t>
            </a:r>
            <a:r>
              <a:rPr lang="ru-RU" dirty="0">
                <a:effectLst>
                  <a:outerShdw blurRad="38100" dist="38100" dir="2700000" algn="tl">
                    <a:srgbClr val="000000">
                      <a:alpha val="43137"/>
                    </a:srgbClr>
                  </a:outerShdw>
                </a:effectLst>
                <a:latin typeface="Arial" pitchFamily="34" charset="0"/>
                <a:cs typeface="Arial" pitchFamily="34" charset="0"/>
              </a:rPr>
              <a:t>творческого пути. </a:t>
            </a:r>
          </a:p>
          <a:p>
            <a:pPr marL="0" indent="0">
              <a:spcBef>
                <a:spcPts val="0"/>
              </a:spcBef>
              <a:buNone/>
            </a:pPr>
            <a:r>
              <a:rPr lang="ru-RU" dirty="0">
                <a:effectLst>
                  <a:outerShdw blurRad="38100" dist="38100" dir="2700000" algn="tl">
                    <a:srgbClr val="000000">
                      <a:alpha val="43137"/>
                    </a:srgbClr>
                  </a:outerShdw>
                </a:effectLst>
                <a:latin typeface="Arial" pitchFamily="34" charset="0"/>
                <a:cs typeface="Arial" pitchFamily="34" charset="0"/>
              </a:rPr>
              <a:t>С течением времени в стихах появляется широкий </a:t>
            </a:r>
            <a:endParaRPr lang="ru-RU" dirty="0" smtClean="0">
              <a:effectLst>
                <a:outerShdw blurRad="38100" dist="38100" dir="2700000" algn="tl">
                  <a:srgbClr val="000000">
                    <a:alpha val="43137"/>
                  </a:srgbClr>
                </a:outerShdw>
              </a:effectLst>
              <a:latin typeface="Arial" pitchFamily="34" charset="0"/>
              <a:cs typeface="Arial" pitchFamily="34" charset="0"/>
            </a:endParaRPr>
          </a:p>
          <a:p>
            <a:pPr marL="0" indent="0">
              <a:spcBef>
                <a:spcPts val="0"/>
              </a:spcBef>
              <a:buNone/>
            </a:pPr>
            <a:r>
              <a:rPr lang="ru-RU" dirty="0" smtClean="0">
                <a:effectLst>
                  <a:outerShdw blurRad="38100" dist="38100" dir="2700000" algn="tl">
                    <a:srgbClr val="000000">
                      <a:alpha val="43137"/>
                    </a:srgbClr>
                  </a:outerShdw>
                </a:effectLst>
                <a:latin typeface="Arial" pitchFamily="34" charset="0"/>
                <a:cs typeface="Arial" pitchFamily="34" charset="0"/>
              </a:rPr>
              <a:t>диапазон </a:t>
            </a:r>
            <a:r>
              <a:rPr lang="ru-RU" dirty="0">
                <a:effectLst>
                  <a:outerShdw blurRad="38100" dist="38100" dir="2700000" algn="tl">
                    <a:srgbClr val="000000">
                      <a:alpha val="43137"/>
                    </a:srgbClr>
                  </a:outerShdw>
                </a:effectLst>
                <a:latin typeface="Arial" pitchFamily="34" charset="0"/>
                <a:cs typeface="Arial" pitchFamily="34" charset="0"/>
              </a:rPr>
              <a:t>тем. Сюда входят темы Родины, революции</a:t>
            </a:r>
            <a:r>
              <a:rPr lang="ru-RU" dirty="0" smtClean="0">
                <a:effectLst>
                  <a:outerShdw blurRad="38100" dist="38100" dir="2700000" algn="tl">
                    <a:srgbClr val="000000">
                      <a:alpha val="43137"/>
                    </a:srgbClr>
                  </a:outerShdw>
                </a:effectLst>
                <a:latin typeface="Arial" pitchFamily="34" charset="0"/>
                <a:cs typeface="Arial" pitchFamily="34" charset="0"/>
              </a:rPr>
              <a:t>,</a:t>
            </a:r>
          </a:p>
          <a:p>
            <a:pPr marL="0" indent="0">
              <a:spcBef>
                <a:spcPts val="0"/>
              </a:spcBef>
              <a:buNone/>
            </a:pPr>
            <a:r>
              <a:rPr lang="ru-RU" dirty="0" smtClean="0">
                <a:effectLst>
                  <a:outerShdw blurRad="38100" dist="38100" dir="2700000" algn="tl">
                    <a:srgbClr val="000000">
                      <a:alpha val="43137"/>
                    </a:srgbClr>
                  </a:outerShdw>
                </a:effectLst>
                <a:latin typeface="Arial" pitchFamily="34" charset="0"/>
                <a:cs typeface="Arial" pitchFamily="34" charset="0"/>
              </a:rPr>
              <a:t> </a:t>
            </a:r>
            <a:r>
              <a:rPr lang="ru-RU" dirty="0">
                <a:effectLst>
                  <a:outerShdw blurRad="38100" dist="38100" dir="2700000" algn="tl">
                    <a:srgbClr val="000000">
                      <a:alpha val="43137"/>
                    </a:srgbClr>
                  </a:outerShdw>
                </a:effectLst>
                <a:latin typeface="Arial" pitchFamily="34" charset="0"/>
                <a:cs typeface="Arial" pitchFamily="34" charset="0"/>
              </a:rPr>
              <a:t>родной земли во власти жестоких испытаний, </a:t>
            </a:r>
            <a:endParaRPr lang="ru-RU" dirty="0" smtClean="0">
              <a:effectLst>
                <a:outerShdw blurRad="38100" dist="38100" dir="2700000" algn="tl">
                  <a:srgbClr val="000000">
                    <a:alpha val="43137"/>
                  </a:srgbClr>
                </a:outerShdw>
              </a:effectLst>
              <a:latin typeface="Arial" pitchFamily="34" charset="0"/>
              <a:cs typeface="Arial" pitchFamily="34" charset="0"/>
            </a:endParaRPr>
          </a:p>
          <a:p>
            <a:pPr marL="0" indent="0">
              <a:spcBef>
                <a:spcPts val="0"/>
              </a:spcBef>
              <a:buNone/>
            </a:pPr>
            <a:r>
              <a:rPr lang="ru-RU" dirty="0" smtClean="0">
                <a:effectLst>
                  <a:outerShdw blurRad="38100" dist="38100" dir="2700000" algn="tl">
                    <a:srgbClr val="000000">
                      <a:alpha val="43137"/>
                    </a:srgbClr>
                  </a:outerShdw>
                </a:effectLst>
                <a:latin typeface="Arial" pitchFamily="34" charset="0"/>
                <a:cs typeface="Arial" pitchFamily="34" charset="0"/>
              </a:rPr>
              <a:t>мировой </a:t>
            </a:r>
            <a:r>
              <a:rPr lang="ru-RU" dirty="0">
                <a:effectLst>
                  <a:outerShdw blurRad="38100" dist="38100" dir="2700000" algn="tl">
                    <a:srgbClr val="000000">
                      <a:alpha val="43137"/>
                    </a:srgbClr>
                  </a:outerShdw>
                </a:effectLst>
                <a:latin typeface="Arial" pitchFamily="34" charset="0"/>
                <a:cs typeface="Arial" pitchFamily="34" charset="0"/>
              </a:rPr>
              <a:t>войны. Ахматова не покинула Россию, </a:t>
            </a:r>
            <a:endParaRPr lang="ru-RU" dirty="0" smtClean="0">
              <a:effectLst>
                <a:outerShdw blurRad="38100" dist="38100" dir="2700000" algn="tl">
                  <a:srgbClr val="000000">
                    <a:alpha val="43137"/>
                  </a:srgbClr>
                </a:outerShdw>
              </a:effectLst>
              <a:latin typeface="Arial" pitchFamily="34" charset="0"/>
              <a:cs typeface="Arial" pitchFamily="34" charset="0"/>
            </a:endParaRPr>
          </a:p>
          <a:p>
            <a:pPr marL="0" indent="0" algn="just">
              <a:spcBef>
                <a:spcPts val="0"/>
              </a:spcBef>
              <a:buNone/>
            </a:pPr>
            <a:r>
              <a:rPr lang="ru-RU" dirty="0" smtClean="0">
                <a:effectLst>
                  <a:outerShdw blurRad="38100" dist="38100" dir="2700000" algn="tl">
                    <a:srgbClr val="000000">
                      <a:alpha val="43137"/>
                    </a:srgbClr>
                  </a:outerShdw>
                </a:effectLst>
                <a:latin typeface="Arial" pitchFamily="34" charset="0"/>
                <a:cs typeface="Arial" pitchFamily="34" charset="0"/>
              </a:rPr>
              <a:t>отказавшись </a:t>
            </a:r>
            <a:r>
              <a:rPr lang="ru-RU" dirty="0">
                <a:effectLst>
                  <a:outerShdw blurRad="38100" dist="38100" dir="2700000" algn="tl">
                    <a:srgbClr val="000000">
                      <a:alpha val="43137"/>
                    </a:srgbClr>
                  </a:outerShdw>
                </a:effectLst>
                <a:latin typeface="Arial" pitchFamily="34" charset="0"/>
                <a:cs typeface="Arial" pitchFamily="34" charset="0"/>
              </a:rPr>
              <a:t>эмигрировать, оставшись со своей страной в тяжелые для нее годы, но и не приняла </a:t>
            </a:r>
            <a:r>
              <a:rPr lang="ru-RU" dirty="0" smtClean="0">
                <a:effectLst>
                  <a:outerShdw blurRad="38100" dist="38100" dir="2700000" algn="tl">
                    <a:srgbClr val="000000">
                      <a:alpha val="43137"/>
                    </a:srgbClr>
                  </a:outerShdw>
                </a:effectLst>
                <a:latin typeface="Arial" pitchFamily="34" charset="0"/>
                <a:cs typeface="Arial" pitchFamily="34" charset="0"/>
              </a:rPr>
              <a:t>порядки </a:t>
            </a:r>
            <a:r>
              <a:rPr lang="ru-RU" dirty="0">
                <a:effectLst>
                  <a:outerShdw blurRad="38100" dist="38100" dir="2700000" algn="tl">
                    <a:srgbClr val="000000">
                      <a:alpha val="43137"/>
                    </a:srgbClr>
                  </a:outerShdw>
                </a:effectLst>
                <a:latin typeface="Arial" pitchFamily="34" charset="0"/>
                <a:cs typeface="Arial" pitchFamily="34" charset="0"/>
              </a:rPr>
              <a:t>новой власти. </a:t>
            </a:r>
            <a:r>
              <a:rPr lang="ru-RU" dirty="0">
                <a:effectLst>
                  <a:outerShdw blurRad="38100" dist="38100" dir="2700000" algn="tl">
                    <a:srgbClr val="000000">
                      <a:alpha val="43137"/>
                    </a:srgbClr>
                  </a:outerShdw>
                </a:effectLst>
                <a:latin typeface="Arial" pitchFamily="34" charset="0"/>
                <a:cs typeface="Arial" pitchFamily="34" charset="0"/>
              </a:rPr>
              <a:t>Свое отношение к Родине Ахматова выразила в стихотворении «Мне голос был. Он звал </a:t>
            </a:r>
            <a:r>
              <a:rPr lang="ru-RU" dirty="0" err="1">
                <a:effectLst>
                  <a:outerShdw blurRad="38100" dist="38100" dir="2700000" algn="tl">
                    <a:srgbClr val="000000">
                      <a:alpha val="43137"/>
                    </a:srgbClr>
                  </a:outerShdw>
                </a:effectLst>
                <a:latin typeface="Arial" pitchFamily="34" charset="0"/>
                <a:cs typeface="Arial" pitchFamily="34" charset="0"/>
              </a:rPr>
              <a:t>утешно</a:t>
            </a:r>
            <a:r>
              <a:rPr lang="ru-RU" dirty="0">
                <a:effectLst>
                  <a:outerShdw blurRad="38100" dist="38100" dir="2700000" algn="tl">
                    <a:srgbClr val="000000">
                      <a:alpha val="43137"/>
                    </a:srgbClr>
                  </a:outerShdw>
                </a:effectLst>
                <a:latin typeface="Arial" pitchFamily="34" charset="0"/>
                <a:cs typeface="Arial" pitchFamily="34" charset="0"/>
              </a:rPr>
              <a:t>...». В этом произведении поэтесса признается в неизбывной любви к России — «глухому и грешному краю», — где она много выстрадала, терпела обиды и поражения.</a:t>
            </a:r>
            <a:endParaRPr lang="ru-RU" dirty="0">
              <a:effectLst>
                <a:outerShdw blurRad="38100" dist="38100" dir="2700000" algn="tl">
                  <a:srgbClr val="000000">
                    <a:alpha val="43137"/>
                  </a:srgbClr>
                </a:outerShdw>
              </a:effectLst>
              <a:latin typeface="Arial" pitchFamily="34" charset="0"/>
              <a:cs typeface="Arial" pitchFamily="34" charset="0"/>
            </a:endParaRPr>
          </a:p>
        </p:txBody>
      </p:sp>
      <p:pic>
        <p:nvPicPr>
          <p:cNvPr id="14337" name="Picture 1" descr="C:\Users\Semya\Desktop\для презентации\Ahmatova-1924-god-372x550.jpg"/>
          <p:cNvPicPr>
            <a:picLocks noChangeAspect="1" noChangeArrowheads="1"/>
          </p:cNvPicPr>
          <p:nvPr/>
        </p:nvPicPr>
        <p:blipFill>
          <a:blip r:embed="rId2" cstate="print"/>
          <a:srcRect/>
          <a:stretch>
            <a:fillRect/>
          </a:stretch>
        </p:blipFill>
        <p:spPr bwMode="auto">
          <a:xfrm>
            <a:off x="9552384" y="0"/>
            <a:ext cx="2623863" cy="387936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8"/>
            <a:ext cx="6829444" cy="725470"/>
          </a:xfrm>
        </p:spPr>
        <p:txBody>
          <a:bodyPr>
            <a:normAutofit/>
          </a:bodyPr>
          <a:lstStyle/>
          <a:p>
            <a:r>
              <a:rPr lang="ru-RU" b="1" dirty="0" smtClean="0"/>
              <a:t>Тема любви</a:t>
            </a:r>
            <a:endParaRPr lang="ru-RU" b="1" dirty="0"/>
          </a:p>
        </p:txBody>
      </p:sp>
      <p:sp>
        <p:nvSpPr>
          <p:cNvPr id="3" name="Содержимое 2"/>
          <p:cNvSpPr>
            <a:spLocks noGrp="1"/>
          </p:cNvSpPr>
          <p:nvPr>
            <p:ph idx="1"/>
          </p:nvPr>
        </p:nvSpPr>
        <p:spPr>
          <a:xfrm>
            <a:off x="119336" y="1142984"/>
            <a:ext cx="9649072" cy="5429288"/>
          </a:xfrm>
        </p:spPr>
        <p:txBody>
          <a:bodyPr>
            <a:normAutofit fontScale="92500" lnSpcReduction="20000"/>
          </a:bodyPr>
          <a:lstStyle/>
          <a:p>
            <a:pPr marL="0" indent="0" algn="just">
              <a:lnSpc>
                <a:spcPct val="120000"/>
              </a:lnSpc>
              <a:spcBef>
                <a:spcPts val="0"/>
              </a:spcBef>
              <a:buNone/>
            </a:pPr>
            <a:r>
              <a:rPr lang="ru-RU" dirty="0" smtClean="0"/>
              <a:t>  </a:t>
            </a:r>
            <a:r>
              <a:rPr lang="ru-RU" dirty="0" smtClean="0">
                <a:effectLst>
                  <a:outerShdw blurRad="38100" dist="38100" dir="2700000" algn="tl">
                    <a:srgbClr val="000000">
                      <a:alpha val="43137"/>
                    </a:srgbClr>
                  </a:outerShdw>
                </a:effectLst>
                <a:latin typeface="Arial" pitchFamily="34" charset="0"/>
                <a:cs typeface="Arial" pitchFamily="34" charset="0"/>
              </a:rPr>
              <a:t>Мир глубоких и драматических переживаний, очарование, богатство и неповторимость личности запечатлелись в любовной лирике Анны Ахматовой. Тема любви, безусловно, занимает в ее поэзии центральное место. Неподдельная искренность, предельная откровенность в сочетании со строгой гармонией, лаконичной емкостью поэтического языка любовных стихотворений Ахматовой позволили ее современникам называть ее русской Сафо сразу же после выхода первых поэтических сборников. Ранняя любовная лирика воспринималась как своеобразный лирический дневник, пронизанный тончайшим психологизмом. Любовь у поэтессы одаривает и радостью, и горем, но всегда это счастье.</a:t>
            </a:r>
            <a:endParaRPr lang="ru-RU" dirty="0">
              <a:effectLst>
                <a:outerShdw blurRad="38100" dist="38100" dir="2700000" algn="tl">
                  <a:srgbClr val="000000">
                    <a:alpha val="43137"/>
                  </a:srgbClr>
                </a:outerShdw>
              </a:effectLst>
              <a:latin typeface="Arial" pitchFamily="34" charset="0"/>
              <a:cs typeface="Arial" pitchFamily="34" charset="0"/>
            </a:endParaRPr>
          </a:p>
        </p:txBody>
      </p:sp>
      <p:sp>
        <p:nvSpPr>
          <p:cNvPr id="5122" name="AutoShape 2" descr="ÐÐ°ÑÑÐ¸Ð½ÐºÐ¸ Ð¿Ð¾ Ð·Ð°Ð¿ÑÐ¾ÑÑ Ð»ÑÐ±Ð¾Ð²Ñ"/>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124" name="AutoShape 4" descr="ÐÐ°ÑÑÐ¸Ð½ÐºÐ¸ Ð¿Ð¾ Ð·Ð°Ð¿ÑÐ¾ÑÑ Ð»ÑÐ±Ð¾Ð²Ñ"/>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7" name="Picture 3" descr="C:\Users\Semya\Desktop\Анна.jpg"/>
          <p:cNvPicPr>
            <a:picLocks noChangeAspect="1" noChangeArrowheads="1"/>
          </p:cNvPicPr>
          <p:nvPr/>
        </p:nvPicPr>
        <p:blipFill>
          <a:blip r:embed="rId2" cstate="print"/>
          <a:srcRect/>
          <a:stretch>
            <a:fillRect/>
          </a:stretch>
        </p:blipFill>
        <p:spPr bwMode="auto">
          <a:xfrm>
            <a:off x="9912424" y="160338"/>
            <a:ext cx="2214578" cy="314327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99392"/>
            <a:ext cx="8229600" cy="1143000"/>
          </a:xfrm>
        </p:spPr>
        <p:txBody>
          <a:bodyPr>
            <a:normAutofit fontScale="90000"/>
          </a:bodyPr>
          <a:lstStyle/>
          <a:p>
            <a:r>
              <a:rPr lang="ru-RU" sz="4000" dirty="0"/>
              <a:t/>
            </a:r>
            <a:br>
              <a:rPr lang="ru-RU" sz="4000" dirty="0"/>
            </a:br>
            <a:r>
              <a:rPr lang="ru-RU" sz="4000" dirty="0"/>
              <a:t>Чтение и анализ стихов</a:t>
            </a:r>
            <a:endParaRPr lang="ru-RU" dirty="0"/>
          </a:p>
        </p:txBody>
      </p:sp>
      <p:sp>
        <p:nvSpPr>
          <p:cNvPr id="3" name="Содержимое 2"/>
          <p:cNvSpPr>
            <a:spLocks noGrp="1"/>
          </p:cNvSpPr>
          <p:nvPr>
            <p:ph idx="1"/>
          </p:nvPr>
        </p:nvSpPr>
        <p:spPr/>
        <p:txBody>
          <a:bodyPr>
            <a:normAutofit/>
          </a:bodyPr>
          <a:lstStyle/>
          <a:p>
            <a:pPr marL="137160" indent="0">
              <a:buNone/>
            </a:pPr>
            <a:r>
              <a:rPr lang="ru-RU" b="1" dirty="0" smtClean="0"/>
              <a:t>Сборник «Вечер»</a:t>
            </a:r>
          </a:p>
          <a:p>
            <a:pPr marL="137160" indent="0">
              <a:buNone/>
            </a:pPr>
            <a:r>
              <a:rPr lang="ru-RU" dirty="0" smtClean="0"/>
              <a:t>«Молюсь оконному лучу…»</a:t>
            </a:r>
          </a:p>
          <a:p>
            <a:pPr marL="137160" indent="0">
              <a:buNone/>
            </a:pPr>
            <a:r>
              <a:rPr lang="ru-RU" dirty="0" smtClean="0"/>
              <a:t>«Дверь полуоткрыта…»</a:t>
            </a:r>
          </a:p>
          <a:p>
            <a:pPr marL="137160" indent="0">
              <a:buNone/>
            </a:pPr>
            <a:r>
              <a:rPr lang="ru-RU" dirty="0" smtClean="0"/>
              <a:t>«Песня последней встречи»</a:t>
            </a:r>
          </a:p>
          <a:p>
            <a:pPr marL="137160" indent="0">
              <a:buNone/>
            </a:pPr>
            <a:endParaRPr lang="ru-RU" b="1" dirty="0" smtClean="0"/>
          </a:p>
          <a:p>
            <a:pPr marL="137160" indent="0">
              <a:buNone/>
            </a:pPr>
            <a:r>
              <a:rPr lang="ru-RU" b="1" dirty="0" smtClean="0"/>
              <a:t>Сборник «Четки»</a:t>
            </a:r>
            <a:endParaRPr lang="ru-RU" dirty="0"/>
          </a:p>
          <a:p>
            <a:pPr marL="137160" indent="0">
              <a:buNone/>
            </a:pPr>
            <a:r>
              <a:rPr lang="ru-RU" dirty="0" smtClean="0"/>
              <a:t>«Проводила друга до передней…»</a:t>
            </a:r>
          </a:p>
          <a:p>
            <a:pPr marL="137160" indent="0">
              <a:buNone/>
            </a:pPr>
            <a:r>
              <a:rPr lang="ru-RU" dirty="0" smtClean="0"/>
              <a:t>«Я научилась просто, мудро жить…»</a:t>
            </a:r>
          </a:p>
          <a:p>
            <a:pPr marL="137160" indent="0">
              <a:buNone/>
            </a:pPr>
            <a:r>
              <a:rPr lang="ru-RU" dirty="0" smtClean="0"/>
              <a:t>«ты знаешь, я томлюсь в неволе…»</a:t>
            </a:r>
            <a:endParaRPr lang="ru-RU" dirty="0"/>
          </a:p>
        </p:txBody>
      </p:sp>
      <p:pic>
        <p:nvPicPr>
          <p:cNvPr id="4" name="Picture 6" descr="C:\Users\Semya\Desktop\Ахматова.jpg"/>
          <p:cNvPicPr>
            <a:picLocks noChangeAspect="1" noChangeArrowheads="1"/>
          </p:cNvPicPr>
          <p:nvPr/>
        </p:nvPicPr>
        <p:blipFill>
          <a:blip r:embed="rId2" cstate="print"/>
          <a:srcRect/>
          <a:stretch>
            <a:fillRect/>
          </a:stretch>
        </p:blipFill>
        <p:spPr bwMode="auto">
          <a:xfrm>
            <a:off x="7020954" y="1772816"/>
            <a:ext cx="4816306" cy="345638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99392"/>
            <a:ext cx="8229600" cy="1143000"/>
          </a:xfrm>
        </p:spPr>
        <p:txBody>
          <a:bodyPr>
            <a:normAutofit fontScale="90000"/>
          </a:bodyPr>
          <a:lstStyle/>
          <a:p>
            <a:r>
              <a:rPr lang="ru-RU" sz="4000" dirty="0"/>
              <a:t/>
            </a:r>
            <a:br>
              <a:rPr lang="ru-RU" sz="4000" dirty="0"/>
            </a:br>
            <a:r>
              <a:rPr lang="ru-RU" sz="4000" dirty="0"/>
              <a:t>ВЫВОДЫ</a:t>
            </a:r>
            <a:endParaRPr lang="ru-RU" dirty="0"/>
          </a:p>
        </p:txBody>
      </p:sp>
      <p:sp>
        <p:nvSpPr>
          <p:cNvPr id="3" name="Содержимое 2"/>
          <p:cNvSpPr>
            <a:spLocks noGrp="1"/>
          </p:cNvSpPr>
          <p:nvPr>
            <p:ph idx="1"/>
          </p:nvPr>
        </p:nvSpPr>
        <p:spPr>
          <a:xfrm>
            <a:off x="119336" y="1134741"/>
            <a:ext cx="11953328" cy="5697760"/>
          </a:xfrm>
        </p:spPr>
        <p:txBody>
          <a:bodyPr>
            <a:normAutofit fontScale="92500" lnSpcReduction="10000"/>
          </a:bodyPr>
          <a:lstStyle/>
          <a:p>
            <a:pPr marL="137160" indent="0" algn="just">
              <a:buNone/>
            </a:pPr>
            <a:r>
              <a:rPr lang="ru-RU" sz="3500" dirty="0">
                <a:effectLst>
                  <a:outerShdw blurRad="38100" dist="38100" dir="2700000" algn="tl">
                    <a:srgbClr val="000000">
                      <a:alpha val="43137"/>
                    </a:srgbClr>
                  </a:outerShdw>
                </a:effectLst>
                <a:latin typeface="Arial" pitchFamily="34" charset="0"/>
                <a:cs typeface="Arial" pitchFamily="34" charset="0"/>
              </a:rPr>
              <a:t>Изображение романтически преувеличенных чувств не свойственно поэзии Анны Ахматовой. Она говорит о простом человеческом счастье и о земных, обычных горестях: о разлуке, измене, одиночестве, отчаянии — обо всем, что близко многим, что способен испытать и понять каждый. </a:t>
            </a:r>
          </a:p>
          <a:p>
            <a:pPr marL="137160" indent="0" algn="just">
              <a:buNone/>
            </a:pPr>
            <a:r>
              <a:rPr lang="ru-RU" sz="3500" dirty="0">
                <a:effectLst>
                  <a:outerShdw blurRad="38100" dist="38100" dir="2700000" algn="tl">
                    <a:srgbClr val="000000">
                      <a:alpha val="43137"/>
                    </a:srgbClr>
                  </a:outerShdw>
                </a:effectLst>
                <a:latin typeface="Arial" pitchFamily="34" charset="0"/>
                <a:cs typeface="Arial" pitchFamily="34" charset="0"/>
              </a:rPr>
              <a:t>В раскрытии состояния лирической героини предметная деталь играет важную роль, она говорит за героиню. Предметный мир одушевлен. </a:t>
            </a:r>
          </a:p>
          <a:p>
            <a:pPr marL="137160" indent="0" algn="just">
              <a:buNone/>
            </a:pPr>
            <a:r>
              <a:rPr lang="ru-RU" sz="3500" dirty="0">
                <a:effectLst>
                  <a:outerShdw blurRad="38100" dist="38100" dir="2700000" algn="tl">
                    <a:srgbClr val="000000">
                      <a:alpha val="43137"/>
                    </a:srgbClr>
                  </a:outerShdw>
                </a:effectLst>
                <a:latin typeface="Arial" pitchFamily="34" charset="0"/>
                <a:cs typeface="Arial" pitchFamily="34" charset="0"/>
              </a:rPr>
              <a:t>Интересно, что </a:t>
            </a:r>
            <a:r>
              <a:rPr lang="ru-RU" sz="3500" dirty="0" err="1">
                <a:effectLst>
                  <a:outerShdw blurRad="38100" dist="38100" dir="2700000" algn="tl">
                    <a:srgbClr val="000000">
                      <a:alpha val="43137"/>
                    </a:srgbClr>
                  </a:outerShdw>
                </a:effectLst>
                <a:latin typeface="Arial" pitchFamily="34" charset="0"/>
                <a:cs typeface="Arial" pitchFamily="34" charset="0"/>
              </a:rPr>
              <a:t>вв</a:t>
            </a:r>
            <a:r>
              <a:rPr lang="ru-RU" sz="3500" dirty="0">
                <a:effectLst>
                  <a:outerShdw blurRad="38100" dist="38100" dir="2700000" algn="tl">
                    <a:srgbClr val="000000">
                      <a:alpha val="43137"/>
                    </a:srgbClr>
                  </a:outerShdw>
                </a:effectLst>
                <a:latin typeface="Arial" pitchFamily="34" charset="0"/>
                <a:cs typeface="Arial" pitchFamily="34" charset="0"/>
              </a:rPr>
              <a:t> первом сборнике предметные детали ограничены домом, а во втором расширяется: внутренняя драма героинь показывается в контексте окружающего мира. Чувства обостряют восприятие окружающего мира</a:t>
            </a:r>
          </a:p>
          <a:p>
            <a:pPr marL="137160" indent="0">
              <a:buNone/>
            </a:pPr>
            <a:endParaRPr lang="ru-RU" dirty="0"/>
          </a:p>
        </p:txBody>
      </p:sp>
    </p:spTree>
    <p:extLst>
      <p:ext uri="{BB962C8B-B14F-4D97-AF65-F5344CB8AC3E}">
        <p14:creationId xmlns:p14="http://schemas.microsoft.com/office/powerpoint/2010/main" val="2591842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Тема Родины</a:t>
            </a:r>
            <a:endParaRPr lang="ru-RU" b="1" dirty="0"/>
          </a:p>
        </p:txBody>
      </p:sp>
      <p:sp>
        <p:nvSpPr>
          <p:cNvPr id="3" name="Содержимое 2"/>
          <p:cNvSpPr>
            <a:spLocks noGrp="1"/>
          </p:cNvSpPr>
          <p:nvPr>
            <p:ph idx="1"/>
          </p:nvPr>
        </p:nvSpPr>
        <p:spPr>
          <a:xfrm>
            <a:off x="191344" y="1500175"/>
            <a:ext cx="11881320" cy="4625989"/>
          </a:xfrm>
        </p:spPr>
        <p:txBody>
          <a:bodyPr>
            <a:normAutofit/>
          </a:bodyPr>
          <a:lstStyle/>
          <a:p>
            <a:pPr marL="0" indent="190500" fontAlgn="base">
              <a:spcBef>
                <a:spcPct val="0"/>
              </a:spcBef>
              <a:spcAft>
                <a:spcPct val="0"/>
              </a:spcAft>
              <a:buNone/>
            </a:pPr>
            <a:r>
              <a:rPr lang="ru-RU" sz="2400"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Тема Родины претерпевает в творчестве Ахматовой сложную эволюцию. Родина для неё никогда не была понятием отвлечённым. Любовь к ней проверяется всей жизнью, и даже смерть не способна прервать эту связь.</a:t>
            </a:r>
            <a:endParaRPr lang="ru-RU" sz="2400" dirty="0">
              <a:effectLst>
                <a:outerShdw blurRad="38100" dist="38100" dir="2700000" algn="tl">
                  <a:srgbClr val="000000">
                    <a:alpha val="43137"/>
                  </a:srgbClr>
                </a:outerShdw>
              </a:effectLst>
              <a:latin typeface="Arial" pitchFamily="34" charset="0"/>
              <a:cs typeface="Arial" pitchFamily="34" charset="0"/>
            </a:endParaRPr>
          </a:p>
          <a:p>
            <a:pPr marL="0" indent="190500" eaLnBrk="0" fontAlgn="base" hangingPunct="0">
              <a:spcBef>
                <a:spcPct val="0"/>
              </a:spcBef>
              <a:spcAft>
                <a:spcPct val="0"/>
              </a:spcAft>
              <a:buNone/>
            </a:pPr>
            <a:r>
              <a:rPr lang="ru-RU" sz="2400"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Само понятие родины менялось в ее поэзии. Сначала родиной было Царское Село, где прошли ее детские и юношеские годы. </a:t>
            </a:r>
            <a:r>
              <a:rPr lang="ru-RU" sz="2400" i="1"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
            </a:r>
            <a:br>
              <a:rPr lang="ru-RU" sz="2400" i="1" dirty="0">
                <a:effectLst>
                  <a:outerShdw blurRad="38100" dist="38100" dir="2700000" algn="tl">
                    <a:srgbClr val="000000">
                      <a:alpha val="43137"/>
                    </a:srgbClr>
                  </a:outerShdw>
                </a:effectLst>
                <a:latin typeface="Arial" pitchFamily="34" charset="0"/>
                <a:ea typeface="Times New Roman" pitchFamily="18" charset="0"/>
                <a:cs typeface="Arial" pitchFamily="34" charset="0"/>
              </a:rPr>
            </a:br>
            <a:endParaRPr lang="ru-RU" sz="2400" i="1" dirty="0">
              <a:effectLst>
                <a:outerShdw blurRad="38100" dist="38100" dir="2700000" algn="tl">
                  <a:srgbClr val="000000">
                    <a:alpha val="43137"/>
                  </a:srgbClr>
                </a:outerShdw>
              </a:effectLst>
              <a:latin typeface="Arial" pitchFamily="34" charset="0"/>
              <a:ea typeface="Times New Roman" pitchFamily="18" charset="0"/>
              <a:cs typeface="Arial" pitchFamily="34" charset="0"/>
            </a:endParaRPr>
          </a:p>
          <a:p>
            <a:pPr marL="0" indent="190500" eaLnBrk="0" fontAlgn="base" hangingPunct="0">
              <a:spcBef>
                <a:spcPct val="0"/>
              </a:spcBef>
              <a:spcAft>
                <a:spcPct val="0"/>
              </a:spcAft>
              <a:buNone/>
            </a:pPr>
            <a: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По аллее проводят лошадок,</a:t>
            </a:r>
            <a:b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br>
            <a: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Длинны волны расчесанных грив,</a:t>
            </a:r>
            <a:b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br>
            <a: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О пленительный город загадок,</a:t>
            </a:r>
            <a:b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br>
            <a:r>
              <a:rPr lang="ru-RU" sz="2400" i="1" u="sng" dirty="0">
                <a:effectLst>
                  <a:outerShdw blurRad="38100" dist="38100" dir="2700000" algn="tl">
                    <a:srgbClr val="000000">
                      <a:alpha val="43137"/>
                    </a:srgbClr>
                  </a:outerShdw>
                </a:effectLst>
                <a:latin typeface="Arial" pitchFamily="34" charset="0"/>
                <a:ea typeface="Times New Roman" pitchFamily="18" charset="0"/>
                <a:cs typeface="Arial" pitchFamily="34" charset="0"/>
              </a:rPr>
              <a:t>Я печальна, тебя полюбив.</a:t>
            </a:r>
          </a:p>
          <a:p>
            <a:pPr marL="0" indent="190500" eaLnBrk="0" fontAlgn="base" hangingPunct="0">
              <a:spcBef>
                <a:spcPct val="0"/>
              </a:spcBef>
              <a:spcAft>
                <a:spcPct val="0"/>
              </a:spcAft>
              <a:buNone/>
            </a:pPr>
            <a:endParaRPr lang="ru-RU" dirty="0" smtClean="0">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99392"/>
            <a:ext cx="8229600" cy="1143000"/>
          </a:xfrm>
        </p:spPr>
        <p:txBody>
          <a:bodyPr>
            <a:normAutofit fontScale="90000"/>
          </a:bodyPr>
          <a:lstStyle/>
          <a:p>
            <a:r>
              <a:rPr lang="ru-RU" sz="4000" dirty="0"/>
              <a:t/>
            </a:r>
            <a:br>
              <a:rPr lang="ru-RU" sz="4000" dirty="0"/>
            </a:br>
            <a:r>
              <a:rPr lang="ru-RU" sz="4000" dirty="0"/>
              <a:t>Чтение и анализ стихов</a:t>
            </a:r>
            <a:endParaRPr lang="ru-RU" dirty="0"/>
          </a:p>
        </p:txBody>
      </p:sp>
      <p:sp>
        <p:nvSpPr>
          <p:cNvPr id="3" name="Содержимое 2"/>
          <p:cNvSpPr>
            <a:spLocks noGrp="1"/>
          </p:cNvSpPr>
          <p:nvPr>
            <p:ph idx="1"/>
          </p:nvPr>
        </p:nvSpPr>
        <p:spPr/>
        <p:txBody>
          <a:bodyPr>
            <a:normAutofit/>
          </a:bodyPr>
          <a:lstStyle/>
          <a:p>
            <a:pPr marL="137160" indent="0">
              <a:buNone/>
            </a:pPr>
            <a:r>
              <a:rPr lang="ru-RU" dirty="0" smtClean="0"/>
              <a:t>«Родная земля»</a:t>
            </a:r>
          </a:p>
          <a:p>
            <a:pPr marL="137160" indent="0">
              <a:buNone/>
            </a:pPr>
            <a:r>
              <a:rPr lang="ru-RU" dirty="0" smtClean="0"/>
              <a:t>«Июль 1914»</a:t>
            </a:r>
          </a:p>
          <a:p>
            <a:pPr marL="137160" indent="0">
              <a:buNone/>
            </a:pPr>
            <a:r>
              <a:rPr lang="ru-RU" dirty="0" smtClean="0"/>
              <a:t>«Памяти 19 июля 1914 года»</a:t>
            </a:r>
          </a:p>
          <a:p>
            <a:pPr marL="137160" indent="0">
              <a:buNone/>
            </a:pPr>
            <a:r>
              <a:rPr lang="ru-RU" dirty="0" smtClean="0"/>
              <a:t>«Молитва»</a:t>
            </a:r>
          </a:p>
          <a:p>
            <a:pPr marL="137160" indent="0">
              <a:buNone/>
            </a:pPr>
            <a:r>
              <a:rPr lang="ru-RU" dirty="0" smtClean="0"/>
              <a:t>«Мужество»</a:t>
            </a:r>
          </a:p>
          <a:p>
            <a:pPr marL="137160" indent="0">
              <a:buNone/>
            </a:pPr>
            <a:r>
              <a:rPr lang="ru-RU" dirty="0" smtClean="0"/>
              <a:t>«Не с теми я, кто бросил землю…»</a:t>
            </a:r>
          </a:p>
          <a:p>
            <a:pPr marL="137160" indent="0">
              <a:buNone/>
            </a:pPr>
            <a:endParaRPr lang="ru-RU" dirty="0"/>
          </a:p>
        </p:txBody>
      </p:sp>
    </p:spTree>
    <p:extLst>
      <p:ext uri="{BB962C8B-B14F-4D97-AF65-F5344CB8AC3E}">
        <p14:creationId xmlns:p14="http://schemas.microsoft.com/office/powerpoint/2010/main" val="1720257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9575" y="37700"/>
            <a:ext cx="8229600" cy="642918"/>
          </a:xfrm>
        </p:spPr>
        <p:txBody>
          <a:bodyPr>
            <a:normAutofit fontScale="90000"/>
          </a:bodyPr>
          <a:lstStyle/>
          <a:p>
            <a:r>
              <a:rPr lang="ru-RU" b="1" dirty="0" smtClean="0"/>
              <a:t>Тема творчества</a:t>
            </a:r>
            <a:endParaRPr lang="ru-RU" b="1" dirty="0"/>
          </a:p>
        </p:txBody>
      </p:sp>
      <p:sp>
        <p:nvSpPr>
          <p:cNvPr id="3" name="Содержимое 2"/>
          <p:cNvSpPr>
            <a:spLocks noGrp="1"/>
          </p:cNvSpPr>
          <p:nvPr>
            <p:ph idx="1"/>
          </p:nvPr>
        </p:nvSpPr>
        <p:spPr>
          <a:xfrm>
            <a:off x="119336" y="862781"/>
            <a:ext cx="11953328" cy="5852367"/>
          </a:xfrm>
        </p:spPr>
        <p:txBody>
          <a:bodyPr>
            <a:noAutofit/>
          </a:bodyPr>
          <a:lstStyle/>
          <a:p>
            <a:pPr marL="0" indent="0" algn="just">
              <a:spcBef>
                <a:spcPts val="0"/>
              </a:spcBef>
              <a:buNone/>
            </a:pPr>
            <a:r>
              <a:rPr lang="ru-RU" sz="2600" dirty="0">
                <a:effectLst>
                  <a:outerShdw blurRad="38100" dist="38100" dir="2700000" algn="tl">
                    <a:srgbClr val="000000">
                      <a:alpha val="43137"/>
                    </a:srgbClr>
                  </a:outerShdw>
                </a:effectLst>
                <a:latin typeface="Arial" pitchFamily="34" charset="0"/>
                <a:cs typeface="Arial" pitchFamily="34" charset="0"/>
              </a:rPr>
              <a:t>Многие стихи Ахматовой посвящены теме поэта, творчества. Большое влияние на Ахматову в понимании законов творчества оказал А. С. Пушкин. Влияние Пушкина ощутимо не только в воплощении кардинальных тем, но и в обилии пушкинских цитат и реминисценций. Они говорят уже сами по себе об отношении Ахматовой к творчеству Пушкина, так что любое их истолкование кажется маловажным и может привести, в конечном счете, к заслонению индивидуальности Ахматовой, а лучшим объяснением возникающих пи этом вопросов может стать </a:t>
            </a:r>
            <a:r>
              <a:rPr lang="ru-RU" sz="2600" dirty="0" err="1">
                <a:effectLst>
                  <a:outerShdw blurRad="38100" dist="38100" dir="2700000" algn="tl">
                    <a:srgbClr val="000000">
                      <a:alpha val="43137"/>
                    </a:srgbClr>
                  </a:outerShdw>
                </a:effectLst>
                <a:latin typeface="Arial" pitchFamily="34" charset="0"/>
                <a:cs typeface="Arial" pitchFamily="34" charset="0"/>
              </a:rPr>
              <a:t>ахматовское</a:t>
            </a:r>
            <a:r>
              <a:rPr lang="ru-RU" sz="2600" dirty="0">
                <a:effectLst>
                  <a:outerShdw blurRad="38100" dist="38100" dir="2700000" algn="tl">
                    <a:srgbClr val="000000">
                      <a:alpha val="43137"/>
                    </a:srgbClr>
                  </a:outerShdw>
                </a:effectLst>
                <a:latin typeface="Arial" pitchFamily="34" charset="0"/>
                <a:cs typeface="Arial" pitchFamily="34" charset="0"/>
              </a:rPr>
              <a:t> афористически остроумное замечание в стихах, навеянное ей поэзией Пушкина:</a:t>
            </a:r>
          </a:p>
          <a:p>
            <a:pPr marL="0" indent="0" algn="ctr">
              <a:spcBef>
                <a:spcPts val="0"/>
              </a:spcBef>
              <a:buNone/>
            </a:pPr>
            <a:r>
              <a:rPr lang="ru-RU" sz="2600" i="1" u="sng" dirty="0">
                <a:effectLst>
                  <a:outerShdw blurRad="38100" dist="38100" dir="2700000" algn="tl">
                    <a:srgbClr val="000000">
                      <a:alpha val="43137"/>
                    </a:srgbClr>
                  </a:outerShdw>
                </a:effectLst>
                <a:latin typeface="Arial" pitchFamily="34" charset="0"/>
                <a:cs typeface="Arial" pitchFamily="34" charset="0"/>
              </a:rPr>
              <a:t> Не повторяй- душа твоя богата- </a:t>
            </a:r>
          </a:p>
          <a:p>
            <a:pPr marL="0" indent="0" algn="ctr">
              <a:spcBef>
                <a:spcPts val="0"/>
              </a:spcBef>
              <a:buNone/>
            </a:pPr>
            <a:r>
              <a:rPr lang="ru-RU" sz="2600" i="1" u="sng" dirty="0">
                <a:effectLst>
                  <a:outerShdw blurRad="38100" dist="38100" dir="2700000" algn="tl">
                    <a:srgbClr val="000000">
                      <a:alpha val="43137"/>
                    </a:srgbClr>
                  </a:outerShdw>
                </a:effectLst>
                <a:latin typeface="Arial" pitchFamily="34" charset="0"/>
                <a:cs typeface="Arial" pitchFamily="34" charset="0"/>
              </a:rPr>
              <a:t>Того, что было сказано когда- то,</a:t>
            </a:r>
          </a:p>
          <a:p>
            <a:pPr marL="0" indent="0" algn="ctr">
              <a:spcBef>
                <a:spcPts val="0"/>
              </a:spcBef>
              <a:buNone/>
            </a:pPr>
            <a:r>
              <a:rPr lang="ru-RU" sz="2600" i="1" u="sng" dirty="0">
                <a:effectLst>
                  <a:outerShdw blurRad="38100" dist="38100" dir="2700000" algn="tl">
                    <a:srgbClr val="000000">
                      <a:alpha val="43137"/>
                    </a:srgbClr>
                  </a:outerShdw>
                </a:effectLst>
                <a:latin typeface="Arial" pitchFamily="34" charset="0"/>
                <a:cs typeface="Arial" pitchFamily="34" charset="0"/>
              </a:rPr>
              <a:t> Но, может быть, поэзия сама </a:t>
            </a:r>
          </a:p>
          <a:p>
            <a:pPr marL="0" indent="0" algn="ctr">
              <a:spcBef>
                <a:spcPts val="0"/>
              </a:spcBef>
              <a:buNone/>
            </a:pPr>
            <a:r>
              <a:rPr lang="ru-RU" sz="2600" i="1" u="sng" dirty="0">
                <a:effectLst>
                  <a:outerShdw blurRad="38100" dist="38100" dir="2700000" algn="tl">
                    <a:srgbClr val="000000">
                      <a:alpha val="43137"/>
                    </a:srgbClr>
                  </a:outerShdw>
                </a:effectLst>
                <a:latin typeface="Arial" pitchFamily="34" charset="0"/>
                <a:cs typeface="Arial" pitchFamily="34" charset="0"/>
              </a:rPr>
              <a:t>Одна великолепная цитата. </a:t>
            </a:r>
          </a:p>
        </p:txBody>
      </p:sp>
      <p:sp>
        <p:nvSpPr>
          <p:cNvPr id="4098" name="AutoShape 2" descr="ÐÐ°ÑÑÐ¸Ð½ÐºÐ¸ Ð¿Ð¾ Ð·Ð°Ð¿ÑÐ¾ÑÑ Ð¿ÑÑÐºÐ¸Ð½"/>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00" name="AutoShape 4" descr="ÐÐ°ÑÑÐ¸Ð½ÐºÐ¸ Ð¿Ð¾ Ð·Ð°Ð¿ÑÐ¾ÑÑ Ð¿ÑÑÐºÐ¸Ð½"/>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02" name="Picture 6" descr="C:\Users\Semya\Desktop\Без названия (2).jpg"/>
          <p:cNvPicPr>
            <a:picLocks noChangeAspect="1" noChangeArrowheads="1"/>
          </p:cNvPicPr>
          <p:nvPr/>
        </p:nvPicPr>
        <p:blipFill>
          <a:blip r:embed="rId2" cstate="print"/>
          <a:srcRect/>
          <a:stretch>
            <a:fillRect/>
          </a:stretch>
        </p:blipFill>
        <p:spPr bwMode="auto">
          <a:xfrm>
            <a:off x="9336361" y="4581127"/>
            <a:ext cx="2495910" cy="218392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99392"/>
            <a:ext cx="8229600" cy="1143000"/>
          </a:xfrm>
        </p:spPr>
        <p:txBody>
          <a:bodyPr>
            <a:normAutofit fontScale="90000"/>
          </a:bodyPr>
          <a:lstStyle/>
          <a:p>
            <a:r>
              <a:rPr lang="ru-RU" sz="4000" dirty="0"/>
              <a:t/>
            </a:r>
            <a:br>
              <a:rPr lang="ru-RU" sz="4000" dirty="0"/>
            </a:br>
            <a:r>
              <a:rPr lang="ru-RU" sz="4000" dirty="0"/>
              <a:t>Чтение и анализ стихов</a:t>
            </a:r>
            <a:endParaRPr lang="ru-RU" dirty="0"/>
          </a:p>
        </p:txBody>
      </p:sp>
      <p:sp>
        <p:nvSpPr>
          <p:cNvPr id="3" name="Содержимое 2"/>
          <p:cNvSpPr>
            <a:spLocks noGrp="1"/>
          </p:cNvSpPr>
          <p:nvPr>
            <p:ph idx="1"/>
          </p:nvPr>
        </p:nvSpPr>
        <p:spPr/>
        <p:txBody>
          <a:bodyPr>
            <a:normAutofit/>
          </a:bodyPr>
          <a:lstStyle/>
          <a:p>
            <a:pPr marL="137160" indent="0">
              <a:buNone/>
            </a:pPr>
            <a:r>
              <a:rPr lang="ru-RU" b="1" dirty="0" smtClean="0"/>
              <a:t>Цикл «Тайны ремесла»</a:t>
            </a:r>
          </a:p>
          <a:p>
            <a:pPr marL="137160" indent="0">
              <a:buNone/>
            </a:pPr>
            <a:r>
              <a:rPr lang="ru-RU" dirty="0" smtClean="0"/>
              <a:t>«Творчество»</a:t>
            </a:r>
          </a:p>
          <a:p>
            <a:pPr marL="137160" indent="0">
              <a:buNone/>
            </a:pPr>
            <a:r>
              <a:rPr lang="ru-RU" dirty="0" smtClean="0"/>
              <a:t>«Муза»</a:t>
            </a:r>
          </a:p>
          <a:p>
            <a:pPr marL="137160" indent="0">
              <a:buNone/>
            </a:pPr>
            <a:r>
              <a:rPr lang="ru-RU" dirty="0" smtClean="0"/>
              <a:t>«Читатель»</a:t>
            </a:r>
          </a:p>
          <a:p>
            <a:pPr marL="137160" indent="0">
              <a:buNone/>
            </a:pPr>
            <a:r>
              <a:rPr lang="ru-RU" dirty="0" smtClean="0"/>
              <a:t>«Последнее </a:t>
            </a:r>
            <a:r>
              <a:rPr lang="ru-RU" dirty="0" err="1" smtClean="0"/>
              <a:t>стиховторение</a:t>
            </a:r>
            <a:r>
              <a:rPr lang="ru-RU" dirty="0" smtClean="0"/>
              <a:t>»</a:t>
            </a:r>
          </a:p>
          <a:p>
            <a:pPr marL="137160" indent="0">
              <a:buNone/>
            </a:pPr>
            <a:endParaRPr lang="ru-RU" b="1" dirty="0" smtClean="0"/>
          </a:p>
        </p:txBody>
      </p:sp>
    </p:spTree>
    <p:extLst>
      <p:ext uri="{BB962C8B-B14F-4D97-AF65-F5344CB8AC3E}">
        <p14:creationId xmlns:p14="http://schemas.microsoft.com/office/powerpoint/2010/main" val="3346042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95472" y="1928802"/>
            <a:ext cx="4357718" cy="369332"/>
          </a:xfrm>
          <a:prstGeom prst="rect">
            <a:avLst/>
          </a:prstGeom>
          <a:noFill/>
        </p:spPr>
        <p:txBody>
          <a:bodyPr wrap="square" rtlCol="0">
            <a:spAutoFit/>
          </a:bodyPr>
          <a:lstStyle/>
          <a:p>
            <a:endParaRPr lang="ru-RU" dirty="0"/>
          </a:p>
        </p:txBody>
      </p:sp>
      <p:sp>
        <p:nvSpPr>
          <p:cNvPr id="10" name="Содержимое 9"/>
          <p:cNvSpPr>
            <a:spLocks noGrp="1"/>
          </p:cNvSpPr>
          <p:nvPr>
            <p:ph idx="1"/>
          </p:nvPr>
        </p:nvSpPr>
        <p:spPr>
          <a:xfrm>
            <a:off x="263352" y="0"/>
            <a:ext cx="8496944" cy="6858000"/>
          </a:xfrm>
        </p:spPr>
        <p:txBody>
          <a:bodyPr>
            <a:normAutofit fontScale="92500" lnSpcReduction="20000"/>
          </a:bodyPr>
          <a:lstStyle/>
          <a:p>
            <a:pPr marL="0" indent="0">
              <a:lnSpc>
                <a:spcPct val="120000"/>
              </a:lnSpc>
              <a:spcBef>
                <a:spcPts val="0"/>
              </a:spcBef>
              <a:buNone/>
            </a:pPr>
            <a:r>
              <a:rPr lang="ru-RU" dirty="0" smtClean="0">
                <a:effectLst>
                  <a:outerShdw blurRad="38100" dist="38100" dir="2700000" algn="tl">
                    <a:srgbClr val="000000">
                      <a:alpha val="43137"/>
                    </a:srgbClr>
                  </a:outerShdw>
                </a:effectLst>
                <a:latin typeface="Arial" pitchFamily="34" charset="0"/>
                <a:cs typeface="Arial" pitchFamily="34" charset="0"/>
              </a:rPr>
              <a:t> Судьбу свою Ахматова навсегда связала с судьбой родной земли. Обычно наиболее остро </a:t>
            </a:r>
            <a:r>
              <a:rPr lang="ru-RU" b="1" dirty="0" smtClean="0">
                <a:effectLst>
                  <a:outerShdw blurRad="38100" dist="38100" dir="2700000" algn="tl">
                    <a:srgbClr val="000000">
                      <a:alpha val="43137"/>
                    </a:srgbClr>
                  </a:outerShdw>
                </a:effectLst>
                <a:latin typeface="Arial" pitchFamily="34" charset="0"/>
                <a:cs typeface="Arial" pitchFamily="34" charset="0"/>
              </a:rPr>
              <a:t>тема Родины </a:t>
            </a:r>
            <a:r>
              <a:rPr lang="ru-RU" dirty="0" smtClean="0">
                <a:effectLst>
                  <a:outerShdw blurRad="38100" dist="38100" dir="2700000" algn="tl">
                    <a:srgbClr val="000000">
                      <a:alpha val="43137"/>
                    </a:srgbClr>
                  </a:outerShdw>
                </a:effectLst>
                <a:latin typeface="Arial" pitchFamily="34" charset="0"/>
                <a:cs typeface="Arial" pitchFamily="34" charset="0"/>
              </a:rPr>
              <a:t>встает в литературе в период войн, революций, то есть тогда, когда человеку необходимо совершить нравственный выбор. </a:t>
            </a:r>
            <a:br>
              <a:rPr lang="ru-RU" dirty="0" smtClean="0">
                <a:effectLst>
                  <a:outerShdw blurRad="38100" dist="38100" dir="2700000" algn="tl">
                    <a:srgbClr val="000000">
                      <a:alpha val="43137"/>
                    </a:srgbClr>
                  </a:outerShdw>
                </a:effectLst>
                <a:latin typeface="Arial" pitchFamily="34" charset="0"/>
                <a:cs typeface="Arial" pitchFamily="34" charset="0"/>
              </a:rPr>
            </a:br>
            <a:r>
              <a:rPr lang="ru-RU" dirty="0" smtClean="0">
                <a:effectLst>
                  <a:outerShdw blurRad="38100" dist="38100" dir="2700000" algn="tl">
                    <a:srgbClr val="000000">
                      <a:alpha val="43137"/>
                    </a:srgbClr>
                  </a:outerShdw>
                </a:effectLst>
                <a:latin typeface="Arial" pitchFamily="34" charset="0"/>
                <a:cs typeface="Arial" pitchFamily="34" charset="0"/>
              </a:rPr>
              <a:t>    А. А. Ахматова с самого начала не приняла революцию и никогда не меняла своего отношения к ней.</a:t>
            </a:r>
            <a:br>
              <a:rPr lang="ru-RU" dirty="0" smtClean="0">
                <a:effectLst>
                  <a:outerShdw blurRad="38100" dist="38100" dir="2700000" algn="tl">
                    <a:srgbClr val="000000">
                      <a:alpha val="43137"/>
                    </a:srgbClr>
                  </a:outerShdw>
                </a:effectLst>
                <a:latin typeface="Arial" pitchFamily="34" charset="0"/>
                <a:cs typeface="Arial" pitchFamily="34" charset="0"/>
              </a:rPr>
            </a:br>
            <a:r>
              <a:rPr lang="ru-RU" dirty="0" smtClean="0">
                <a:effectLst>
                  <a:outerShdw blurRad="38100" dist="38100" dir="2700000" algn="tl">
                    <a:srgbClr val="000000">
                      <a:alpha val="43137"/>
                    </a:srgbClr>
                  </a:outerShdw>
                </a:effectLst>
                <a:latin typeface="Arial" pitchFamily="34" charset="0"/>
                <a:cs typeface="Arial" pitchFamily="34" charset="0"/>
              </a:rPr>
              <a:t>    Вполне закономерно, что в ее творчестве возникает проблема эмиграции. Многие поэты, писатели, художники и музыканты, близкие Ахматовой, уехали за границу, навсегда покинув Родину.</a:t>
            </a:r>
            <a:br>
              <a:rPr lang="ru-RU" dirty="0" smtClean="0">
                <a:effectLst>
                  <a:outerShdw blurRad="38100" dist="38100" dir="2700000" algn="tl">
                    <a:srgbClr val="000000">
                      <a:alpha val="43137"/>
                    </a:srgbClr>
                  </a:outerShdw>
                </a:effectLst>
                <a:latin typeface="Arial" pitchFamily="34" charset="0"/>
                <a:cs typeface="Arial" pitchFamily="34" charset="0"/>
              </a:rPr>
            </a:br>
            <a:r>
              <a:rPr lang="ru-RU" dirty="0" smtClean="0">
                <a:effectLst>
                  <a:outerShdw blurRad="38100" dist="38100" dir="2700000" algn="tl">
                    <a:srgbClr val="000000">
                      <a:alpha val="43137"/>
                    </a:srgbClr>
                  </a:outerShdw>
                </a:effectLst>
                <a:latin typeface="Arial" pitchFamily="34" charset="0"/>
                <a:cs typeface="Arial" pitchFamily="34" charset="0"/>
              </a:rPr>
              <a:t>   </a:t>
            </a:r>
            <a:r>
              <a:rPr lang="ru-RU" i="1" dirty="0" smtClean="0">
                <a:effectLst>
                  <a:outerShdw blurRad="38100" dist="38100" dir="2700000" algn="tl">
                    <a:srgbClr val="000000">
                      <a:alpha val="43137"/>
                    </a:srgbClr>
                  </a:outerShdw>
                </a:effectLst>
                <a:latin typeface="Arial" pitchFamily="34" charset="0"/>
                <a:cs typeface="Arial" pitchFamily="34" charset="0"/>
              </a:rPr>
              <a:t> </a:t>
            </a:r>
            <a:r>
              <a:rPr lang="ru-RU" i="1" u="sng" dirty="0" smtClean="0">
                <a:effectLst>
                  <a:outerShdw blurRad="38100" dist="38100" dir="2700000" algn="tl">
                    <a:srgbClr val="000000">
                      <a:alpha val="43137"/>
                    </a:srgbClr>
                  </a:outerShdw>
                </a:effectLst>
                <a:latin typeface="Arial" pitchFamily="34" charset="0"/>
                <a:cs typeface="Arial" pitchFamily="34" charset="0"/>
              </a:rPr>
              <a:t>Не с теми я, кто бросил землю </a:t>
            </a:r>
            <a:br>
              <a:rPr lang="ru-RU" i="1" u="sng" dirty="0" smtClean="0">
                <a:effectLst>
                  <a:outerShdw blurRad="38100" dist="38100" dir="2700000" algn="tl">
                    <a:srgbClr val="000000">
                      <a:alpha val="43137"/>
                    </a:srgbClr>
                  </a:outerShdw>
                </a:effectLst>
                <a:latin typeface="Arial" pitchFamily="34" charset="0"/>
                <a:cs typeface="Arial" pitchFamily="34" charset="0"/>
              </a:rPr>
            </a:br>
            <a:r>
              <a:rPr lang="ru-RU" dirty="0" smtClean="0">
                <a:effectLst>
                  <a:outerShdw blurRad="38100" dist="38100" dir="2700000" algn="tl">
                    <a:srgbClr val="000000">
                      <a:alpha val="43137"/>
                    </a:srgbClr>
                  </a:outerShdw>
                </a:effectLst>
                <a:latin typeface="Arial" pitchFamily="34" charset="0"/>
                <a:cs typeface="Arial" pitchFamily="34" charset="0"/>
              </a:rPr>
              <a:t>    </a:t>
            </a:r>
            <a:r>
              <a:rPr lang="ru-RU" i="1" u="sng" dirty="0" smtClean="0">
                <a:effectLst>
                  <a:outerShdw blurRad="38100" dist="38100" dir="2700000" algn="tl">
                    <a:srgbClr val="000000">
                      <a:alpha val="43137"/>
                    </a:srgbClr>
                  </a:outerShdw>
                </a:effectLst>
                <a:latin typeface="Arial" pitchFamily="34" charset="0"/>
                <a:cs typeface="Arial" pitchFamily="34" charset="0"/>
              </a:rPr>
              <a:t>На растерзание врагам. </a:t>
            </a:r>
            <a:br>
              <a:rPr lang="ru-RU" i="1" u="sng" dirty="0" smtClean="0">
                <a:effectLst>
                  <a:outerShdw blurRad="38100" dist="38100" dir="2700000" algn="tl">
                    <a:srgbClr val="000000">
                      <a:alpha val="43137"/>
                    </a:srgbClr>
                  </a:outerShdw>
                </a:effectLst>
                <a:latin typeface="Arial" pitchFamily="34" charset="0"/>
                <a:cs typeface="Arial" pitchFamily="34" charset="0"/>
              </a:rPr>
            </a:br>
            <a:r>
              <a:rPr lang="ru-RU" dirty="0" smtClean="0">
                <a:effectLst>
                  <a:outerShdw blurRad="38100" dist="38100" dir="2700000" algn="tl">
                    <a:srgbClr val="000000">
                      <a:alpha val="43137"/>
                    </a:srgbClr>
                  </a:outerShdw>
                </a:effectLst>
                <a:latin typeface="Arial" pitchFamily="34" charset="0"/>
                <a:cs typeface="Arial" pitchFamily="34" charset="0"/>
              </a:rPr>
              <a:t>  </a:t>
            </a:r>
            <a:r>
              <a:rPr lang="ru-RU" i="1" dirty="0" smtClean="0">
                <a:effectLst>
                  <a:outerShdw blurRad="38100" dist="38100" dir="2700000" algn="tl">
                    <a:srgbClr val="000000">
                      <a:alpha val="43137"/>
                    </a:srgbClr>
                  </a:outerShdw>
                </a:effectLst>
                <a:latin typeface="Arial" pitchFamily="34" charset="0"/>
                <a:cs typeface="Arial" pitchFamily="34" charset="0"/>
              </a:rPr>
              <a:t>  </a:t>
            </a:r>
            <a:r>
              <a:rPr lang="ru-RU" i="1" u="sng" dirty="0" smtClean="0">
                <a:effectLst>
                  <a:outerShdw blurRad="38100" dist="38100" dir="2700000" algn="tl">
                    <a:srgbClr val="000000">
                      <a:alpha val="43137"/>
                    </a:srgbClr>
                  </a:outerShdw>
                </a:effectLst>
                <a:latin typeface="Arial" pitchFamily="34" charset="0"/>
                <a:cs typeface="Arial" pitchFamily="34" charset="0"/>
              </a:rPr>
              <a:t>Их грубой лести я не внемлю, </a:t>
            </a:r>
            <a:br>
              <a:rPr lang="ru-RU" i="1" u="sng" dirty="0" smtClean="0">
                <a:effectLst>
                  <a:outerShdw blurRad="38100" dist="38100" dir="2700000" algn="tl">
                    <a:srgbClr val="000000">
                      <a:alpha val="43137"/>
                    </a:srgbClr>
                  </a:outerShdw>
                </a:effectLst>
                <a:latin typeface="Arial" pitchFamily="34" charset="0"/>
                <a:cs typeface="Arial" pitchFamily="34" charset="0"/>
              </a:rPr>
            </a:br>
            <a:r>
              <a:rPr lang="ru-RU" dirty="0" smtClean="0">
                <a:effectLst>
                  <a:outerShdw blurRad="38100" dist="38100" dir="2700000" algn="tl">
                    <a:srgbClr val="000000">
                      <a:alpha val="43137"/>
                    </a:srgbClr>
                  </a:outerShdw>
                </a:effectLst>
                <a:latin typeface="Arial" pitchFamily="34" charset="0"/>
                <a:cs typeface="Arial" pitchFamily="34" charset="0"/>
              </a:rPr>
              <a:t>    </a:t>
            </a:r>
            <a:r>
              <a:rPr lang="ru-RU" i="1" u="sng" dirty="0" smtClean="0">
                <a:effectLst>
                  <a:outerShdw blurRad="38100" dist="38100" dir="2700000" algn="tl">
                    <a:srgbClr val="000000">
                      <a:alpha val="43137"/>
                    </a:srgbClr>
                  </a:outerShdw>
                </a:effectLst>
                <a:latin typeface="Arial" pitchFamily="34" charset="0"/>
                <a:cs typeface="Arial" pitchFamily="34" charset="0"/>
              </a:rPr>
              <a:t>Им песен я своих не дам.</a:t>
            </a:r>
            <a:endParaRPr lang="ru-RU" i="1" u="sng" dirty="0">
              <a:effectLst>
                <a:outerShdw blurRad="38100" dist="38100" dir="2700000" algn="tl">
                  <a:srgbClr val="000000">
                    <a:alpha val="43137"/>
                  </a:srgbClr>
                </a:outerShdw>
              </a:effectLst>
            </a:endParaRPr>
          </a:p>
        </p:txBody>
      </p:sp>
      <p:pic>
        <p:nvPicPr>
          <p:cNvPr id="13318" name="Picture 6" descr="ÐÐ°ÑÑÐ¸Ð½ÐºÐ¸ Ð¿Ð¾ Ð·Ð°Ð¿ÑÐ¾ÑÑ ÑÐ¾Ð´Ð¸Ð½Ð°"/>
          <p:cNvPicPr>
            <a:picLocks noChangeAspect="1" noChangeArrowheads="1"/>
          </p:cNvPicPr>
          <p:nvPr/>
        </p:nvPicPr>
        <p:blipFill>
          <a:blip r:embed="rId2" cstate="print"/>
          <a:srcRect/>
          <a:stretch>
            <a:fillRect/>
          </a:stretch>
        </p:blipFill>
        <p:spPr bwMode="auto">
          <a:xfrm>
            <a:off x="8976320" y="404664"/>
            <a:ext cx="2952771" cy="221457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0"/>
            <a:ext cx="7143768" cy="857232"/>
          </a:xfrm>
        </p:spPr>
        <p:txBody>
          <a:bodyPr>
            <a:normAutofit/>
          </a:bodyPr>
          <a:lstStyle/>
          <a:p>
            <a:r>
              <a:rPr lang="ru-RU" sz="4000" dirty="0"/>
              <a:t> Тема Петербурга</a:t>
            </a:r>
            <a:endParaRPr lang="ru-RU" sz="4000" dirty="0"/>
          </a:p>
        </p:txBody>
      </p:sp>
      <p:sp>
        <p:nvSpPr>
          <p:cNvPr id="3" name="Содержимое 2"/>
          <p:cNvSpPr>
            <a:spLocks noGrp="1"/>
          </p:cNvSpPr>
          <p:nvPr>
            <p:ph idx="1"/>
          </p:nvPr>
        </p:nvSpPr>
        <p:spPr>
          <a:xfrm>
            <a:off x="119335" y="857232"/>
            <a:ext cx="11881731" cy="5857916"/>
          </a:xfrm>
        </p:spPr>
        <p:txBody>
          <a:bodyPr>
            <a:noAutofit/>
          </a:bodyPr>
          <a:lstStyle/>
          <a:p>
            <a:pPr marL="0" indent="0" algn="just">
              <a:lnSpc>
                <a:spcPct val="120000"/>
              </a:lnSpc>
              <a:spcBef>
                <a:spcPts val="0"/>
              </a:spcBef>
              <a:buNone/>
            </a:pPr>
            <a:r>
              <a:rPr lang="ru-RU" sz="1600" dirty="0">
                <a:latin typeface="Arial" pitchFamily="34" charset="0"/>
                <a:cs typeface="Arial" pitchFamily="34" charset="0"/>
              </a:rPr>
              <a:t> </a:t>
            </a:r>
            <a:r>
              <a:rPr lang="ru-RU" sz="2000" dirty="0">
                <a:latin typeface="Arial" pitchFamily="34" charset="0"/>
                <a:cs typeface="Arial" pitchFamily="34" charset="0"/>
              </a:rPr>
              <a:t>В «Стихах о Петербурге» 1913 года поэтесса пишет о городе Петра в совершенно ином, нежели все поэты и писатели до нее, ключе. Петербург для лирической героини – неотъемлемая часть ее души. И «Конь Великого Петра» – такой пушкинский символ Петербурга – вдруг становится центром Вселенной, притягивающим к себе судьбы жителей города. Тема слияния города с его жителями продолжается в стихотворении «Петроград" (1919 года) из цикла </a:t>
            </a:r>
            <a:r>
              <a:rPr lang="ru-RU" sz="2000" dirty="0" err="1">
                <a:latin typeface="Arial" pitchFamily="34" charset="0"/>
                <a:cs typeface="Arial" pitchFamily="34" charset="0"/>
              </a:rPr>
              <a:t>Anno</a:t>
            </a:r>
            <a:r>
              <a:rPr lang="ru-RU" sz="2000" dirty="0">
                <a:latin typeface="Arial" pitchFamily="34" charset="0"/>
                <a:cs typeface="Arial" pitchFamily="34" charset="0"/>
              </a:rPr>
              <a:t> </a:t>
            </a:r>
            <a:r>
              <a:rPr lang="ru-RU" sz="2000" dirty="0" err="1">
                <a:latin typeface="Arial" pitchFamily="34" charset="0"/>
                <a:cs typeface="Arial" pitchFamily="34" charset="0"/>
              </a:rPr>
              <a:t>Domini</a:t>
            </a:r>
            <a:r>
              <a:rPr lang="ru-RU" sz="2000" dirty="0">
                <a:latin typeface="Arial" pitchFamily="34" charset="0"/>
                <a:cs typeface="Arial" pitchFamily="34" charset="0"/>
              </a:rPr>
              <a:t>. Здесь речь идет о том, что даже в страшный час войны расстаться с Петербургом не представляется возможным. Город для его жителей важнее свободы: «…</a:t>
            </a:r>
            <a:r>
              <a:rPr lang="ru-RU" sz="2000" i="1" u="sng" dirty="0">
                <a:latin typeface="Arial" pitchFamily="34" charset="0"/>
                <a:cs typeface="Arial" pitchFamily="34" charset="0"/>
              </a:rPr>
              <a:t>город свой любя, / А не крылатую свободу. / Мы сохранили для себя / Его дворцы, огонь и воду</a:t>
            </a:r>
            <a:r>
              <a:rPr lang="ru-RU" sz="2000" dirty="0">
                <a:latin typeface="Arial" pitchFamily="34" charset="0"/>
                <a:cs typeface="Arial" pitchFamily="34" charset="0"/>
              </a:rPr>
              <a:t>».  Предвосхитив события ленинградской блокады, Ахматова пишет о преданности Петербургу, о нежелании покидать родной город даже под страхом смерти:</a:t>
            </a:r>
            <a:br>
              <a:rPr lang="ru-RU" sz="2000" dirty="0">
                <a:latin typeface="Arial" pitchFamily="34" charset="0"/>
                <a:cs typeface="Arial" pitchFamily="34" charset="0"/>
              </a:rPr>
            </a:br>
            <a:r>
              <a:rPr lang="ru-RU" sz="2000" dirty="0">
                <a:latin typeface="Arial" pitchFamily="34" charset="0"/>
                <a:cs typeface="Arial" pitchFamily="34" charset="0"/>
              </a:rPr>
              <a:t>  </a:t>
            </a:r>
            <a:r>
              <a:rPr lang="ru-RU" sz="2000" i="1" dirty="0">
                <a:latin typeface="Arial" pitchFamily="34" charset="0"/>
                <a:cs typeface="Arial" pitchFamily="34" charset="0"/>
              </a:rPr>
              <a:t>  </a:t>
            </a:r>
            <a:r>
              <a:rPr lang="ru-RU" sz="2000" i="1" u="sng" dirty="0">
                <a:latin typeface="Arial" pitchFamily="34" charset="0"/>
                <a:cs typeface="Arial" pitchFamily="34" charset="0"/>
              </a:rPr>
              <a:t>Иная близится пора,</a:t>
            </a:r>
            <a:br>
              <a:rPr lang="ru-RU" sz="2000" i="1" u="sng" dirty="0">
                <a:latin typeface="Arial" pitchFamily="34" charset="0"/>
                <a:cs typeface="Arial" pitchFamily="34" charset="0"/>
              </a:rPr>
            </a:br>
            <a:r>
              <a:rPr lang="ru-RU" sz="2000" i="1" dirty="0">
                <a:latin typeface="Arial" pitchFamily="34" charset="0"/>
                <a:cs typeface="Arial" pitchFamily="34" charset="0"/>
              </a:rPr>
              <a:t>    </a:t>
            </a:r>
            <a:r>
              <a:rPr lang="ru-RU" sz="2000" i="1" u="sng" dirty="0">
                <a:latin typeface="Arial" pitchFamily="34" charset="0"/>
                <a:cs typeface="Arial" pitchFamily="34" charset="0"/>
              </a:rPr>
              <a:t>Уж ветер смерти сердце студит,</a:t>
            </a:r>
            <a:br>
              <a:rPr lang="ru-RU" sz="2000" i="1" u="sng" dirty="0">
                <a:latin typeface="Arial" pitchFamily="34" charset="0"/>
                <a:cs typeface="Arial" pitchFamily="34" charset="0"/>
              </a:rPr>
            </a:br>
            <a:r>
              <a:rPr lang="ru-RU" sz="2000" i="1" dirty="0">
                <a:latin typeface="Arial" pitchFamily="34" charset="0"/>
                <a:cs typeface="Arial" pitchFamily="34" charset="0"/>
              </a:rPr>
              <a:t>    </a:t>
            </a:r>
            <a:r>
              <a:rPr lang="ru-RU" sz="2000" i="1" u="sng" dirty="0">
                <a:latin typeface="Arial" pitchFamily="34" charset="0"/>
                <a:cs typeface="Arial" pitchFamily="34" charset="0"/>
              </a:rPr>
              <a:t>Но нам священный град Петра</a:t>
            </a:r>
            <a:br>
              <a:rPr lang="ru-RU" sz="2000" i="1" u="sng" dirty="0">
                <a:latin typeface="Arial" pitchFamily="34" charset="0"/>
                <a:cs typeface="Arial" pitchFamily="34" charset="0"/>
              </a:rPr>
            </a:br>
            <a:r>
              <a:rPr lang="ru-RU" sz="2000" i="1" dirty="0">
                <a:latin typeface="Arial" pitchFamily="34" charset="0"/>
                <a:cs typeface="Arial" pitchFamily="34" charset="0"/>
              </a:rPr>
              <a:t>    </a:t>
            </a:r>
            <a:r>
              <a:rPr lang="ru-RU" sz="2000" i="1" u="sng" dirty="0">
                <a:latin typeface="Arial" pitchFamily="34" charset="0"/>
                <a:cs typeface="Arial" pitchFamily="34" charset="0"/>
              </a:rPr>
              <a:t>Невольным памятником будет</a:t>
            </a:r>
            <a:r>
              <a:rPr lang="ru-RU" sz="2000" dirty="0">
                <a:latin typeface="Arial" pitchFamily="34" charset="0"/>
                <a:cs typeface="Arial" pitchFamily="34" charset="0"/>
              </a:rPr>
              <a:t>.</a:t>
            </a:r>
            <a:br>
              <a:rPr lang="ru-RU" sz="2000" dirty="0">
                <a:latin typeface="Arial" pitchFamily="34" charset="0"/>
                <a:cs typeface="Arial" pitchFamily="34" charset="0"/>
              </a:rPr>
            </a:br>
            <a:endParaRPr lang="ru-RU" sz="2000" dirty="0">
              <a:latin typeface="Arial" pitchFamily="34" charset="0"/>
              <a:cs typeface="Arial" pitchFamily="34" charset="0"/>
            </a:endParaRPr>
          </a:p>
        </p:txBody>
      </p:sp>
      <p:pic>
        <p:nvPicPr>
          <p:cNvPr id="30722" name="Picture 2" descr="C:\Users\Semya\Desktop\c847693e-a818-11e5-b4ef-12314301112f.800x600.jpg"/>
          <p:cNvPicPr>
            <a:picLocks noChangeAspect="1" noChangeArrowheads="1"/>
          </p:cNvPicPr>
          <p:nvPr/>
        </p:nvPicPr>
        <p:blipFill>
          <a:blip r:embed="rId2" cstate="print"/>
          <a:srcRect/>
          <a:stretch>
            <a:fillRect/>
          </a:stretch>
        </p:blipFill>
        <p:spPr bwMode="auto">
          <a:xfrm>
            <a:off x="9048328" y="4500594"/>
            <a:ext cx="2952739" cy="22145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0"/>
            <a:ext cx="6257940" cy="714356"/>
          </a:xfrm>
        </p:spPr>
        <p:txBody>
          <a:bodyPr>
            <a:normAutofit fontScale="90000"/>
          </a:bodyPr>
          <a:lstStyle/>
          <a:p>
            <a:r>
              <a:rPr lang="ru-RU" b="1" dirty="0" smtClean="0"/>
              <a:t>Тема войны</a:t>
            </a:r>
            <a:endParaRPr lang="ru-RU" b="1" dirty="0"/>
          </a:p>
        </p:txBody>
      </p:sp>
      <p:sp>
        <p:nvSpPr>
          <p:cNvPr id="3" name="Содержимое 2"/>
          <p:cNvSpPr>
            <a:spLocks noGrp="1"/>
          </p:cNvSpPr>
          <p:nvPr>
            <p:ph idx="1"/>
          </p:nvPr>
        </p:nvSpPr>
        <p:spPr>
          <a:xfrm>
            <a:off x="191344" y="642918"/>
            <a:ext cx="11737304" cy="6072230"/>
          </a:xfrm>
        </p:spPr>
        <p:txBody>
          <a:bodyPr>
            <a:noAutofit/>
          </a:bodyPr>
          <a:lstStyle/>
          <a:p>
            <a:pPr marL="0" indent="0">
              <a:lnSpc>
                <a:spcPct val="120000"/>
              </a:lnSpc>
              <a:spcBef>
                <a:spcPts val="0"/>
              </a:spcBef>
              <a:buNone/>
            </a:pPr>
            <a:r>
              <a:rPr lang="ru-RU" dirty="0">
                <a:latin typeface="Arial" pitchFamily="34" charset="0"/>
                <a:cs typeface="Arial" pitchFamily="34" charset="0"/>
              </a:rPr>
              <a:t>Великую Отечественную войну Ахматова восприняла как искупление народом греха революции и безбожия. Её стихи военных лет выдержаны в духе советской поэзии и снова появляются в печати. Стихотворение «Мужество» было напечатано в газете «Правда» 8 марта 1942 года:</a:t>
            </a:r>
            <a:br>
              <a:rPr lang="ru-RU" dirty="0">
                <a:latin typeface="Arial" pitchFamily="34" charset="0"/>
                <a:cs typeface="Arial" pitchFamily="34" charset="0"/>
              </a:rPr>
            </a:br>
            <a:r>
              <a:rPr lang="ru-RU" i="1" u="sng" dirty="0">
                <a:latin typeface="Arial" pitchFamily="34" charset="0"/>
                <a:cs typeface="Arial" pitchFamily="34" charset="0"/>
              </a:rPr>
              <a:t>Не страшно под пулями мёртвыми лечь,</a:t>
            </a:r>
            <a:br>
              <a:rPr lang="ru-RU" i="1" u="sng" dirty="0">
                <a:latin typeface="Arial" pitchFamily="34" charset="0"/>
                <a:cs typeface="Arial" pitchFamily="34" charset="0"/>
              </a:rPr>
            </a:br>
            <a:r>
              <a:rPr lang="ru-RU" i="1" u="sng" dirty="0">
                <a:latin typeface="Arial" pitchFamily="34" charset="0"/>
                <a:cs typeface="Arial" pitchFamily="34" charset="0"/>
              </a:rPr>
              <a:t>Не горько остаться без крова, —</a:t>
            </a:r>
            <a:br>
              <a:rPr lang="ru-RU" i="1" u="sng" dirty="0">
                <a:latin typeface="Arial" pitchFamily="34" charset="0"/>
                <a:cs typeface="Arial" pitchFamily="34" charset="0"/>
              </a:rPr>
            </a:br>
            <a:r>
              <a:rPr lang="ru-RU" i="1" u="sng" dirty="0">
                <a:latin typeface="Arial" pitchFamily="34" charset="0"/>
                <a:cs typeface="Arial" pitchFamily="34" charset="0"/>
              </a:rPr>
              <a:t>И мы сохраним тебя, русская речь,</a:t>
            </a:r>
            <a:br>
              <a:rPr lang="ru-RU" i="1" u="sng" dirty="0">
                <a:latin typeface="Arial" pitchFamily="34" charset="0"/>
                <a:cs typeface="Arial" pitchFamily="34" charset="0"/>
              </a:rPr>
            </a:br>
            <a:r>
              <a:rPr lang="ru-RU" i="1" u="sng" dirty="0">
                <a:latin typeface="Arial" pitchFamily="34" charset="0"/>
                <a:cs typeface="Arial" pitchFamily="34" charset="0"/>
              </a:rPr>
              <a:t>Великое русское слово.</a:t>
            </a:r>
            <a:r>
              <a:rPr lang="ru-RU" dirty="0">
                <a:latin typeface="Arial" pitchFamily="34" charset="0"/>
                <a:cs typeface="Arial" pitchFamily="34" charset="0"/>
              </a:rPr>
              <a:t/>
            </a:r>
            <a:br>
              <a:rPr lang="ru-RU" dirty="0">
                <a:latin typeface="Arial" pitchFamily="34" charset="0"/>
                <a:cs typeface="Arial" pitchFamily="34" charset="0"/>
              </a:rPr>
            </a:br>
            <a:r>
              <a:rPr lang="ru-RU" dirty="0">
                <a:latin typeface="Arial" pitchFamily="34" charset="0"/>
                <a:cs typeface="Arial" pitchFamily="34" charset="0"/>
              </a:rPr>
              <a:t>«Великое русское слово» выступает как символ народа. Стихотворение обращено к вечному, и эта главная идея сконцентрирована в его последнем слове — «навеки». </a:t>
            </a:r>
            <a:endParaRPr lang="ru-RU" dirty="0">
              <a:latin typeface="Arial" pitchFamily="34" charset="0"/>
              <a:cs typeface="Arial" pitchFamily="34" charset="0"/>
            </a:endParaRPr>
          </a:p>
        </p:txBody>
      </p:sp>
      <p:pic>
        <p:nvPicPr>
          <p:cNvPr id="10241" name="Picture 1" descr="C:\Users\Semya\Desktop\1498070122_brest-krepost.jpg"/>
          <p:cNvPicPr>
            <a:picLocks noChangeAspect="1" noChangeArrowheads="1"/>
          </p:cNvPicPr>
          <p:nvPr/>
        </p:nvPicPr>
        <p:blipFill>
          <a:blip r:embed="rId2" cstate="print"/>
          <a:srcRect/>
          <a:stretch>
            <a:fillRect/>
          </a:stretch>
        </p:blipFill>
        <p:spPr bwMode="auto">
          <a:xfrm>
            <a:off x="8356780" y="2924944"/>
            <a:ext cx="3571868" cy="210364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91344" y="214290"/>
            <a:ext cx="11881320" cy="6643710"/>
          </a:xfrm>
        </p:spPr>
        <p:txBody>
          <a:bodyPr>
            <a:normAutofit/>
          </a:bodyPr>
          <a:lstStyle/>
          <a:p>
            <a:pPr marL="0" indent="0">
              <a:spcBef>
                <a:spcPts val="0"/>
              </a:spcBef>
              <a:buNone/>
            </a:pPr>
            <a:r>
              <a:rPr lang="ru-RU" sz="3200" dirty="0">
                <a:latin typeface="Arial" pitchFamily="34" charset="0"/>
                <a:cs typeface="Arial" pitchFamily="34" charset="0"/>
              </a:rPr>
              <a:t>Идея «Мужества» и других военных стихов Ахматовой не сводится к пафосу борьбы с врагом, она заключается в том, что народ совершает небывалый подвиг во имя духовной свободы.</a:t>
            </a:r>
            <a:br>
              <a:rPr lang="ru-RU" sz="3200" dirty="0">
                <a:latin typeface="Arial" pitchFamily="34" charset="0"/>
                <a:cs typeface="Arial" pitchFamily="34" charset="0"/>
              </a:rPr>
            </a:br>
            <a:r>
              <a:rPr lang="ru-RU" sz="3200" dirty="0">
                <a:latin typeface="Arial" pitchFamily="34" charset="0"/>
                <a:cs typeface="Arial" pitchFamily="34" charset="0"/>
              </a:rPr>
              <a:t>Ахматова в годы войны пишет не о себе, а о женщине вообще, матери, для которой все дети — родные: первый дальнобойный немецкий снаряд в Ленинграде «</a:t>
            </a:r>
            <a:r>
              <a:rPr lang="ru-RU" sz="3200" i="1" u="sng" dirty="0">
                <a:latin typeface="Arial" pitchFamily="34" charset="0"/>
                <a:cs typeface="Arial" pitchFamily="34" charset="0"/>
              </a:rPr>
              <a:t>равнодушно гибель нес / Ребёнку моему</a:t>
            </a:r>
            <a:r>
              <a:rPr lang="ru-RU" sz="3200" dirty="0">
                <a:latin typeface="Arial" pitchFamily="34" charset="0"/>
                <a:cs typeface="Arial" pitchFamily="34" charset="0"/>
              </a:rPr>
              <a:t>», словно о родном </a:t>
            </a:r>
            <a:r>
              <a:rPr lang="ru-RU" sz="3200" i="1" u="sng" dirty="0">
                <a:latin typeface="Arial" pitchFamily="34" charset="0"/>
                <a:cs typeface="Arial" pitchFamily="34" charset="0"/>
              </a:rPr>
              <a:t>(и живом: «Постучись кулачком — я открою»</a:t>
            </a:r>
            <a:r>
              <a:rPr lang="ru-RU" sz="3200" dirty="0">
                <a:latin typeface="Arial" pitchFamily="34" charset="0"/>
                <a:cs typeface="Arial" pitchFamily="34" charset="0"/>
              </a:rPr>
              <a:t>) пишет она в эвакуации о погибшем под бомбами маленьком сыне её соседей по Фонтанному Дому («Памяти Вали», 1942), и даже старинная статуя в Летнем саду, заботливо укрываемая землёй, для неё «доченька» («</a:t>
            </a:r>
            <a:r>
              <a:rPr lang="ru-RU" sz="3200" dirty="0" err="1">
                <a:latin typeface="Arial" pitchFamily="34" charset="0"/>
                <a:cs typeface="Arial" pitchFamily="34" charset="0"/>
              </a:rPr>
              <a:t>Nox</a:t>
            </a:r>
            <a:r>
              <a:rPr lang="ru-RU" sz="3200" dirty="0">
                <a:latin typeface="Arial" pitchFamily="34" charset="0"/>
                <a:cs typeface="Arial" pitchFamily="34" charset="0"/>
              </a:rPr>
              <a:t>. Статуя “Ночь” в Летнем саду», 1942).</a:t>
            </a:r>
          </a:p>
          <a:p>
            <a:endParaRPr lang="ru-RU"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8"/>
            <a:ext cx="6615130" cy="725470"/>
          </a:xfrm>
        </p:spPr>
        <p:txBody>
          <a:bodyPr>
            <a:normAutofit fontScale="90000"/>
          </a:bodyPr>
          <a:lstStyle/>
          <a:p>
            <a:r>
              <a:rPr lang="ru-RU" b="1" dirty="0" smtClean="0"/>
              <a:t>Тема исторической памяти</a:t>
            </a:r>
            <a:endParaRPr lang="ru-RU" b="1" dirty="0"/>
          </a:p>
        </p:txBody>
      </p:sp>
      <p:sp>
        <p:nvSpPr>
          <p:cNvPr id="3" name="Содержимое 2"/>
          <p:cNvSpPr>
            <a:spLocks noGrp="1"/>
          </p:cNvSpPr>
          <p:nvPr>
            <p:ph idx="1"/>
          </p:nvPr>
        </p:nvSpPr>
        <p:spPr>
          <a:xfrm>
            <a:off x="263352" y="1071547"/>
            <a:ext cx="11809312" cy="5669821"/>
          </a:xfrm>
        </p:spPr>
        <p:txBody>
          <a:bodyPr>
            <a:normAutofit fontScale="92500" lnSpcReduction="10000"/>
          </a:bodyPr>
          <a:lstStyle/>
          <a:p>
            <a:pPr marL="0" indent="0" algn="just">
              <a:lnSpc>
                <a:spcPct val="120000"/>
              </a:lnSpc>
              <a:spcBef>
                <a:spcPts val="0"/>
              </a:spcBef>
              <a:buNone/>
            </a:pPr>
            <a:r>
              <a:rPr lang="ru-RU" dirty="0" smtClean="0">
                <a:latin typeface="Arial" pitchFamily="34" charset="0"/>
                <a:cs typeface="Arial" pitchFamily="34" charset="0"/>
              </a:rPr>
              <a:t>Поэма "Реквием» - одно из центральных произведений всего творчества Анны Ахматовой. Была написана после того, как поэтесса "провела семнадцать месяцев в тюремных очередь в Ленинграде". В поэме «Реквием» рассмотрена тема памяти, через главную героиню. Часто названия писатели выбирают не случайно и они, зачастую, играют важную роль в понимании замысла автора. Название «Реквием» отражает замысел произведения: сохранить в памяти людей трагические уроки истории страны. Важно, чтобы проблемы не забывали, </a:t>
            </a:r>
            <a:endParaRPr lang="ru-RU" dirty="0" smtClean="0">
              <a:latin typeface="Arial" pitchFamily="34" charset="0"/>
              <a:cs typeface="Arial" pitchFamily="34" charset="0"/>
            </a:endParaRPr>
          </a:p>
          <a:p>
            <a:pPr marL="0" indent="0" algn="just">
              <a:lnSpc>
                <a:spcPct val="120000"/>
              </a:lnSpc>
              <a:spcBef>
                <a:spcPts val="0"/>
              </a:spcBef>
              <a:buNone/>
            </a:pPr>
            <a:r>
              <a:rPr lang="ru-RU" dirty="0" smtClean="0">
                <a:latin typeface="Arial" pitchFamily="34" charset="0"/>
                <a:cs typeface="Arial" pitchFamily="34" charset="0"/>
              </a:rPr>
              <a:t>а </a:t>
            </a:r>
            <a:r>
              <a:rPr lang="ru-RU" dirty="0" smtClean="0">
                <a:latin typeface="Arial" pitchFamily="34" charset="0"/>
                <a:cs typeface="Arial" pitchFamily="34" charset="0"/>
              </a:rPr>
              <a:t>решали и главное, конечно же, не повторяли ошибки </a:t>
            </a:r>
            <a:endParaRPr lang="ru-RU" dirty="0" smtClean="0">
              <a:latin typeface="Arial" pitchFamily="34" charset="0"/>
              <a:cs typeface="Arial" pitchFamily="34" charset="0"/>
            </a:endParaRPr>
          </a:p>
          <a:p>
            <a:pPr marL="0" indent="0" algn="just">
              <a:lnSpc>
                <a:spcPct val="120000"/>
              </a:lnSpc>
              <a:spcBef>
                <a:spcPts val="0"/>
              </a:spcBef>
              <a:buNone/>
            </a:pPr>
            <a:r>
              <a:rPr lang="ru-RU" dirty="0" smtClean="0">
                <a:latin typeface="Arial" pitchFamily="34" charset="0"/>
                <a:cs typeface="Arial" pitchFamily="34" charset="0"/>
              </a:rPr>
              <a:t>прошлых </a:t>
            </a:r>
            <a:r>
              <a:rPr lang="ru-RU" dirty="0" smtClean="0">
                <a:latin typeface="Arial" pitchFamily="34" charset="0"/>
                <a:cs typeface="Arial" pitchFamily="34" charset="0"/>
              </a:rPr>
              <a:t>лет. </a:t>
            </a:r>
          </a:p>
          <a:p>
            <a:pPr marL="0" indent="0" algn="ctr">
              <a:lnSpc>
                <a:spcPct val="120000"/>
              </a:lnSpc>
              <a:spcBef>
                <a:spcPts val="0"/>
              </a:spcBef>
              <a:buNone/>
            </a:pPr>
            <a:r>
              <a:rPr lang="ru-RU" i="1" dirty="0" smtClean="0"/>
              <a:t>«</a:t>
            </a:r>
            <a:r>
              <a:rPr lang="ru-RU" i="1" u="sng" dirty="0" smtClean="0"/>
              <a:t>Я была тогда с моим народом,</a:t>
            </a:r>
            <a:r>
              <a:rPr lang="ru-RU" u="sng" dirty="0" smtClean="0"/>
              <a:t/>
            </a:r>
            <a:br>
              <a:rPr lang="ru-RU" u="sng" dirty="0" smtClean="0"/>
            </a:br>
            <a:r>
              <a:rPr lang="ru-RU" i="1" u="sng" dirty="0" smtClean="0"/>
              <a:t>Там, где мой народ, в беде был»</a:t>
            </a:r>
            <a:endParaRPr lang="ru-RU" u="sng" dirty="0">
              <a:latin typeface="Arial" pitchFamily="34" charset="0"/>
              <a:cs typeface="Arial" pitchFamily="34" charset="0"/>
            </a:endParaRPr>
          </a:p>
        </p:txBody>
      </p:sp>
      <p:pic>
        <p:nvPicPr>
          <p:cNvPr id="9217" name="Picture 1" descr="C:\Users\Semya\Desktop\001715.jpg"/>
          <p:cNvPicPr>
            <a:picLocks noChangeAspect="1" noChangeArrowheads="1"/>
          </p:cNvPicPr>
          <p:nvPr/>
        </p:nvPicPr>
        <p:blipFill>
          <a:blip r:embed="rId2" cstate="print"/>
          <a:srcRect/>
          <a:stretch>
            <a:fillRect/>
          </a:stretch>
        </p:blipFill>
        <p:spPr bwMode="auto">
          <a:xfrm>
            <a:off x="9048328" y="4437112"/>
            <a:ext cx="2928926" cy="219669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Забвенье боли и забвенье нег –</a:t>
            </a:r>
            <a:br>
              <a:rPr lang="ru-RU" dirty="0" smtClean="0"/>
            </a:br>
            <a:r>
              <a:rPr lang="ru-RU" dirty="0" smtClean="0"/>
              <a:t>За это жизнь отдать немало.</a:t>
            </a:r>
            <a:endParaRPr lang="ru-RU" dirty="0"/>
          </a:p>
        </p:txBody>
      </p:sp>
      <p:sp>
        <p:nvSpPr>
          <p:cNvPr id="3" name="Содержимое 2"/>
          <p:cNvSpPr>
            <a:spLocks noGrp="1"/>
          </p:cNvSpPr>
          <p:nvPr>
            <p:ph idx="1"/>
          </p:nvPr>
        </p:nvSpPr>
        <p:spPr>
          <a:xfrm>
            <a:off x="5381620" y="1600200"/>
            <a:ext cx="4143404" cy="4709160"/>
          </a:xfrm>
        </p:spPr>
        <p:txBody>
          <a:bodyPr>
            <a:normAutofit fontScale="92500" lnSpcReduction="10000"/>
          </a:bodyPr>
          <a:lstStyle/>
          <a:p>
            <a:r>
              <a:rPr lang="ru-RU" sz="2400" dirty="0"/>
              <a:t>« Я не переставала писать стихи. Для меня в них- моя связь с временем, с новой жизнью моего народа. Когда я писала их, я жила теми ритмами, которые звучали в героической истории моей страны. Я счастлива, что жила в эти годы и видела события, которым не было равных»,- писала в своей автобиографии великая русская поэтесса Анна Андреевна Ахматова незадолго до кончины. </a:t>
            </a:r>
            <a:endParaRPr lang="ru-RU" sz="2400" dirty="0"/>
          </a:p>
        </p:txBody>
      </p:sp>
      <p:pic>
        <p:nvPicPr>
          <p:cNvPr id="1026" name="Picture 2" descr="C:\Users\Semya\Desktop\для презентации\Ахматова_напротив_Крестов.jpg"/>
          <p:cNvPicPr>
            <a:picLocks noChangeAspect="1" noChangeArrowheads="1"/>
          </p:cNvPicPr>
          <p:nvPr/>
        </p:nvPicPr>
        <p:blipFill>
          <a:blip r:embed="rId2" cstate="print"/>
          <a:srcRect/>
          <a:stretch>
            <a:fillRect/>
          </a:stretch>
        </p:blipFill>
        <p:spPr bwMode="auto">
          <a:xfrm>
            <a:off x="2095472" y="1571612"/>
            <a:ext cx="3571900" cy="471490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1281</TotalTime>
  <Words>777</Words>
  <Application>Microsoft Office PowerPoint</Application>
  <PresentationFormat>Широкоэкранный</PresentationFormat>
  <Paragraphs>77</Paragraphs>
  <Slides>17</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17</vt:i4>
      </vt:variant>
    </vt:vector>
  </HeadingPairs>
  <TitlesOfParts>
    <vt:vector size="25" baseType="lpstr">
      <vt:lpstr>Arial</vt:lpstr>
      <vt:lpstr>Book Antiqua</vt:lpstr>
      <vt:lpstr>Lucida Sans</vt:lpstr>
      <vt:lpstr>Times New Roman</vt:lpstr>
      <vt:lpstr>Wingdings</vt:lpstr>
      <vt:lpstr>Wingdings 2</vt:lpstr>
      <vt:lpstr>Wingdings 3</vt:lpstr>
      <vt:lpstr>Апекс</vt:lpstr>
      <vt:lpstr>Мотивы творчества  Анны Ахматовой(1869-1960)</vt:lpstr>
      <vt:lpstr>И долговечней царственное слово…</vt:lpstr>
      <vt:lpstr>Мотивы лирики</vt:lpstr>
      <vt:lpstr>Основные темы творчества</vt:lpstr>
      <vt:lpstr>Тема любви</vt:lpstr>
      <vt:lpstr> Чтение и анализ стихов</vt:lpstr>
      <vt:lpstr> ВЫВОДЫ</vt:lpstr>
      <vt:lpstr>Тема Родины</vt:lpstr>
      <vt:lpstr> Чтение и анализ стихов</vt:lpstr>
      <vt:lpstr>Тема творчества</vt:lpstr>
      <vt:lpstr> Чтение и анализ стихов</vt:lpstr>
      <vt:lpstr>Презентация PowerPoint</vt:lpstr>
      <vt:lpstr> Тема Петербурга</vt:lpstr>
      <vt:lpstr>Тема войны</vt:lpstr>
      <vt:lpstr>Презентация PowerPoint</vt:lpstr>
      <vt:lpstr>Тема исторической памяти</vt:lpstr>
      <vt:lpstr>Забвенье боли и забвенье нег – За это жизнь отдать немало.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темы творчества</dc:title>
  <dc:creator>Semya</dc:creator>
  <cp:lastModifiedBy>Veles</cp:lastModifiedBy>
  <cp:revision>117</cp:revision>
  <dcterms:created xsi:type="dcterms:W3CDTF">2018-08-25T11:27:27Z</dcterms:created>
  <dcterms:modified xsi:type="dcterms:W3CDTF">2023-12-07T19:30:10Z</dcterms:modified>
</cp:coreProperties>
</file>