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7" r:id="rId11"/>
    <p:sldId id="268" r:id="rId12"/>
    <p:sldId id="266" r:id="rId13"/>
    <p:sldId id="269" r:id="rId14"/>
    <p:sldId id="270" r:id="rId15"/>
    <p:sldId id="271" r:id="rId16"/>
    <p:sldId id="272" r:id="rId17"/>
    <p:sldId id="274" r:id="rId18"/>
    <p:sldId id="27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Слово о полку Игореве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l">
              <a:buAutoNum type="arabicPeriod"/>
            </a:pPr>
            <a:r>
              <a:rPr lang="ru-RU" dirty="0"/>
              <a:t>История создания и возникновения</a:t>
            </a:r>
          </a:p>
          <a:p>
            <a:pPr marL="742950" indent="-742950" algn="l">
              <a:buAutoNum type="arabicPeriod"/>
            </a:pPr>
            <a:r>
              <a:rPr lang="ru-RU" dirty="0"/>
              <a:t>Вопрос авторства</a:t>
            </a:r>
          </a:p>
          <a:p>
            <a:pPr marL="742950" indent="-742950" algn="l">
              <a:buAutoNum type="arabicPeriod"/>
            </a:pPr>
            <a:r>
              <a:rPr lang="ru-RU" dirty="0"/>
              <a:t>Сон и слово Святослава</a:t>
            </a:r>
          </a:p>
          <a:p>
            <a:pPr marL="742950" indent="-742950" algn="l">
              <a:buAutoNum type="arabicPeriod"/>
            </a:pPr>
            <a:r>
              <a:rPr lang="ru-RU" dirty="0"/>
              <a:t>Плач Ярославны</a:t>
            </a:r>
          </a:p>
          <a:p>
            <a:pPr marL="742950" indent="-742950" algn="l">
              <a:buAutoNum type="arabicPeriod"/>
            </a:pPr>
            <a:r>
              <a:rPr lang="ru-RU" dirty="0"/>
              <a:t>Особая роль природы</a:t>
            </a:r>
          </a:p>
          <a:p>
            <a:pPr marL="742950" indent="-742950" algn="l">
              <a:buAutoNum type="arabicPeriod"/>
            </a:pPr>
            <a:r>
              <a:rPr lang="ru-RU" dirty="0"/>
              <a:t>Тема и идея произведения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98198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История создания и возникновения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dirty="0"/>
              <a:t>	Предположительно написано в 1185 – 1196 гг. – </a:t>
            </a:r>
            <a:r>
              <a:rPr lang="ru-RU" b="1" i="1" dirty="0"/>
              <a:t>конец 12 века.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Произведение основано на реальных событиях.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Это отклик на недавние события, размышления о судьбе Родины.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Поход князя Игоря описан в </a:t>
            </a:r>
            <a:r>
              <a:rPr lang="ru-RU" dirty="0" err="1"/>
              <a:t>Ипатьевской</a:t>
            </a:r>
            <a:r>
              <a:rPr lang="ru-RU" dirty="0"/>
              <a:t> и </a:t>
            </a:r>
            <a:r>
              <a:rPr lang="ru-RU" dirty="0" err="1"/>
              <a:t>Леврентьевской</a:t>
            </a:r>
            <a:r>
              <a:rPr lang="ru-RU" dirty="0"/>
              <a:t> летописях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52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История создания и возникновения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	Существование раскрыл коллекционер летописей граф </a:t>
            </a:r>
            <a:r>
              <a:rPr lang="ru-RU" dirty="0" smtClean="0"/>
              <a:t>Алексей </a:t>
            </a:r>
            <a:r>
              <a:rPr lang="ru-RU" dirty="0"/>
              <a:t>Мусин-Пушкин.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Самая правдивая версия – граф получил рукопись из библиотеки Кирилло-Белозерского или </a:t>
            </a:r>
            <a:r>
              <a:rPr lang="ru-RU" dirty="0" err="1"/>
              <a:t>Спасо</a:t>
            </a:r>
            <a:r>
              <a:rPr lang="ru-RU" dirty="0"/>
              <a:t>-Ярославского монастыря зимой 1791-1792 гг.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В 1795-1796 г. Была создана копия текста для Екатерины </a:t>
            </a:r>
            <a:r>
              <a:rPr lang="en-US" dirty="0"/>
              <a:t>II</a:t>
            </a:r>
            <a:r>
              <a:rPr lang="ru-RU" dirty="0"/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60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История создания и возникновения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	Первое издание появилось в 1800 году.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В московском пожаре 1812 г. рукопись сгорела, что дало повод сомневаться в подлинности произведения.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245459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 авторства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dirty="0"/>
              <a:t>	Выдвигалось много версий по поводу авторства, но точно известно только: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Автор прекрасно разбирался в истории, культуре, политике, географии, он был интеллектуально развит.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Автор близок к княжеской среде, но чей он сподвижник и являлся ли князем, определить сложно.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Это человек, независимый от княжеских симпатий и антипатий, не одобряет раздоры князей.</a:t>
            </a:r>
          </a:p>
        </p:txBody>
      </p:sp>
    </p:spTree>
    <p:extLst>
      <p:ext uri="{BB962C8B-B14F-4D97-AF65-F5344CB8AC3E}">
        <p14:creationId xmlns:p14="http://schemas.microsoft.com/office/powerpoint/2010/main" val="4249061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Жанр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dirty="0"/>
              <a:t>	В Древней Руси четкого жанрового деления не было.</a:t>
            </a:r>
          </a:p>
          <a:p>
            <a:pPr algn="l"/>
            <a:r>
              <a:rPr lang="ru-RU" dirty="0"/>
              <a:t>Исследователи определяют жанр по-разному: как песнь, поэму, воинскую повесть.</a:t>
            </a:r>
          </a:p>
          <a:p>
            <a:pPr algn="l"/>
            <a:r>
              <a:rPr lang="ru-RU" dirty="0"/>
              <a:t>Главенствуют мнения: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Слово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Песнь</a:t>
            </a:r>
          </a:p>
          <a:p>
            <a:pPr algn="l"/>
            <a:r>
              <a:rPr lang="ru-RU" dirty="0"/>
              <a:t> Лиро-эпическое произведение (сочетает в себе черты поэзии и черты прозы)</a:t>
            </a:r>
          </a:p>
        </p:txBody>
      </p:sp>
    </p:spTree>
    <p:extLst>
      <p:ext uri="{BB962C8B-B14F-4D97-AF65-F5344CB8AC3E}">
        <p14:creationId xmlns:p14="http://schemas.microsoft.com/office/powerpoint/2010/main" val="154085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Композиция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dirty="0"/>
              <a:t>	Слово разделено на 3 композиционные части:</a:t>
            </a:r>
          </a:p>
          <a:p>
            <a:pPr marL="742950" indent="-742950" algn="l">
              <a:buAutoNum type="arabicPeriod"/>
            </a:pPr>
            <a:r>
              <a:rPr lang="ru-RU" dirty="0"/>
              <a:t>Поход Игоря</a:t>
            </a:r>
          </a:p>
          <a:p>
            <a:pPr marL="742950" indent="-742950" algn="l">
              <a:buAutoNum type="arabicPeriod"/>
            </a:pPr>
            <a:r>
              <a:rPr lang="ru-RU" dirty="0"/>
              <a:t>Сон и слово Святослава</a:t>
            </a:r>
          </a:p>
          <a:p>
            <a:pPr marL="742950" indent="-742950" algn="l">
              <a:buAutoNum type="arabicPeriod"/>
            </a:pPr>
            <a:r>
              <a:rPr lang="ru-RU" dirty="0"/>
              <a:t>Побег Игоря из плена</a:t>
            </a:r>
          </a:p>
        </p:txBody>
      </p:sp>
    </p:spTree>
    <p:extLst>
      <p:ext uri="{BB962C8B-B14F-4D97-AF65-F5344CB8AC3E}">
        <p14:creationId xmlns:p14="http://schemas.microsoft.com/office/powerpoint/2010/main" val="2771450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Композиционные особенности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	Много временных отступлений, автор часто обращается к прошлому Руси (ищет взаимосвязи с прошлым и настоящим)</a:t>
            </a:r>
          </a:p>
        </p:txBody>
      </p:sp>
    </p:spTree>
    <p:extLst>
      <p:ext uri="{BB962C8B-B14F-4D97-AF65-F5344CB8AC3E}">
        <p14:creationId xmlns:p14="http://schemas.microsoft.com/office/powerpoint/2010/main" val="2269199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Композиционные особенности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/>
              <a:t>Особую роль играют в композиции: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Сон Святослава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«Золотое слово» Святослава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Плач </a:t>
            </a:r>
            <a:r>
              <a:rPr lang="ru-RU" dirty="0" err="1"/>
              <a:t>Яославны</a:t>
            </a:r>
            <a:endParaRPr lang="ru-RU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1402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Сон Святослава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0" y="2649824"/>
            <a:ext cx="10613569" cy="35768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u="sng" dirty="0"/>
              <a:t>Сон играет важную роль в произведении:</a:t>
            </a:r>
          </a:p>
          <a:p>
            <a:pPr algn="l"/>
            <a:r>
              <a:rPr lang="ru-RU" dirty="0"/>
              <a:t>1) предвещает неудачу похода Игоря.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Жемчужины – слезы русских женщин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Вражеские колчаны – луки половцев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Вражий ворон – вестник смерти.</a:t>
            </a:r>
          </a:p>
          <a:p>
            <a:pPr algn="l"/>
            <a:r>
              <a:rPr lang="ru-RU" dirty="0"/>
              <a:t>2) Святослав видит свою смерть – это отражение его внутреннего мира, его психологического состояния</a:t>
            </a:r>
          </a:p>
          <a:p>
            <a:r>
              <a:rPr lang="ru-RU" u="sng" dirty="0"/>
              <a:t>Этот литературный прием часто используется!</a:t>
            </a:r>
          </a:p>
        </p:txBody>
      </p:sp>
    </p:spTree>
    <p:extLst>
      <p:ext uri="{BB962C8B-B14F-4D97-AF65-F5344CB8AC3E}">
        <p14:creationId xmlns:p14="http://schemas.microsoft.com/office/powerpoint/2010/main" val="3710103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Слово Святослава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907871" y="2360023"/>
            <a:ext cx="10761616" cy="41278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/>
              <a:t>Самый важный смысловой аспект.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Призыв всем князьям объединиться и перестать вести вражду друг с другом. Призыв отказаться от междоусобиц, алчности, желания главенствовать. Объединение – способ победить внешних врагов.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Призыв к миру – это «золото».</a:t>
            </a:r>
          </a:p>
          <a:p>
            <a:pPr algn="l"/>
            <a:r>
              <a:rPr lang="ru-RU" dirty="0"/>
              <a:t>	В «Слове Святослава» содержится основная мысль, идея 	произведения. «Слово» соответствует авторской позиции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48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Плач Ярославны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899954"/>
            <a:ext cx="10613569" cy="33440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dirty="0"/>
              <a:t>	Плач – лирический жанр фольклора, в котором выражено горе  по поводу какого-то события.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	Ярославна – это образ, наделенный общепринятыми чертами идеала женщины того времени, поэтому это речь не только Ярославны, но и каждой русской женщины, ждущей с похода своего мужа.</a:t>
            </a:r>
          </a:p>
          <a:p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64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Плач Ярославны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899954"/>
            <a:ext cx="10613569" cy="33440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dirty="0"/>
              <a:t>	Плач – лирический жанр фольклора, в котором выражено горе  по поводу какого-то события.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	Ярославна – это образ, наделенный общепринятыми чертами идеала женщины того времени, поэтому это речь не только Ярославны, но и каждой русской женщины, ждущей с похода своего мужа.</a:t>
            </a:r>
          </a:p>
          <a:p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087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Плач Ярославны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899956"/>
            <a:ext cx="10613569" cy="33440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dirty="0"/>
              <a:t>	</a:t>
            </a:r>
            <a:r>
              <a:rPr lang="ru-RU" u="sng" dirty="0"/>
              <a:t>Особенности: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Широкая система обращений (к природным стихиям)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Риторические вопросы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Употребление эпитетов и метафор</a:t>
            </a:r>
          </a:p>
          <a:p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13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Плач Ярославны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899956"/>
            <a:ext cx="10613569" cy="33440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dirty="0"/>
              <a:t>	Это приближает речь Ярославны к </a:t>
            </a:r>
            <a:r>
              <a:rPr lang="ru-RU" u="sng" dirty="0"/>
              <a:t>молитве</a:t>
            </a:r>
            <a:r>
              <a:rPr lang="ru-RU" dirty="0"/>
              <a:t>, в которой смешивается личное и общественное, просьбы о благополучном завершении похода и восхвалении силы и могущества стихий. </a:t>
            </a:r>
          </a:p>
          <a:p>
            <a:r>
              <a:rPr lang="ru-RU" u="sng" dirty="0"/>
              <a:t>Это лирический центр произведения!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05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Тематика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899956"/>
            <a:ext cx="10613569" cy="33440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dirty="0"/>
              <a:t>	Г</a:t>
            </a:r>
            <a:r>
              <a:rPr lang="ru-RU" b="0" i="0" dirty="0">
                <a:solidFill>
                  <a:srgbClr val="333333"/>
                </a:solidFill>
                <a:effectLst/>
              </a:rPr>
              <a:t>лавная тема поэмы – </a:t>
            </a:r>
            <a:r>
              <a:rPr lang="ru-RU" b="1" i="0" dirty="0">
                <a:solidFill>
                  <a:srgbClr val="333333"/>
                </a:solidFill>
                <a:effectLst/>
              </a:rPr>
              <a:t>патриотизм</a:t>
            </a:r>
            <a:r>
              <a:rPr lang="ru-RU" b="0" i="0" dirty="0">
                <a:solidFill>
                  <a:srgbClr val="333333"/>
                </a:solidFill>
                <a:effectLst/>
              </a:rPr>
              <a:t>. Весь сюжет проникнут чувством глубокой любви к Родине, призыву к единению, героизму русских людей и преданности Отчизне.</a:t>
            </a:r>
          </a:p>
          <a:p>
            <a:pPr algn="just"/>
            <a:r>
              <a:rPr lang="ru-RU" dirty="0">
                <a:solidFill>
                  <a:srgbClr val="333333"/>
                </a:solidFill>
              </a:rPr>
              <a:t>	Благополучие Родины стоит выше личных интересов.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2506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Особая роль природы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582093"/>
            <a:ext cx="10897688" cy="397981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dirty="0"/>
              <a:t>	Образ природы глобален. Описывается вся русская земля.</a:t>
            </a:r>
          </a:p>
          <a:p>
            <a:pPr algn="just"/>
            <a:r>
              <a:rPr lang="ru-RU" dirty="0"/>
              <a:t>В «Слове» природа выполняет двойную функцию:</a:t>
            </a:r>
          </a:p>
          <a:p>
            <a:pPr marL="742950" indent="-742950" algn="just">
              <a:buFontTx/>
              <a:buAutoNum type="arabicPeriod"/>
            </a:pPr>
            <a:r>
              <a:rPr lang="ru-RU" dirty="0"/>
              <a:t>Является средством выражения авторских мыслей/отношения автора к происходящему</a:t>
            </a:r>
          </a:p>
          <a:p>
            <a:pPr marL="742950" indent="-742950" algn="just">
              <a:buAutoNum type="arabicPeriod"/>
            </a:pPr>
            <a:r>
              <a:rPr lang="ru-RU" dirty="0"/>
              <a:t>Является одним из главных героев: автор изображает ее живой, способной чувствовать, слышать, понимать, помогать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659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B7C40-CCC0-4BFE-94F9-DB5D7D1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Особая роль природы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8542DC8-B429-435A-8E66-77B0C77DC784}"/>
              </a:ext>
            </a:extLst>
          </p:cNvPr>
          <p:cNvSpPr txBox="1">
            <a:spLocks/>
          </p:cNvSpPr>
          <p:nvPr/>
        </p:nvSpPr>
        <p:spPr>
          <a:xfrm>
            <a:off x="789215" y="2473235"/>
            <a:ext cx="10627722" cy="408867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	предупреждает русское войско об опасности;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хмурится, когда воины идут по половецкой земле;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помогает бежать из плена (побег Игоря после обращения Ярославны к природным стихиям);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dirty="0"/>
              <a:t>радуется возвращению Игоря (пение соловьев).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dirty="0"/>
          </a:p>
          <a:p>
            <a:pPr algn="just"/>
            <a:r>
              <a:rPr lang="ru-RU" dirty="0"/>
              <a:t>Природа – заступница, защитница русских войск.</a:t>
            </a:r>
          </a:p>
        </p:txBody>
      </p:sp>
    </p:spTree>
    <p:extLst>
      <p:ext uri="{BB962C8B-B14F-4D97-AF65-F5344CB8AC3E}">
        <p14:creationId xmlns:p14="http://schemas.microsoft.com/office/powerpoint/2010/main" val="1498020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7E9C5-E549-432F-9A98-C231C282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Идея произведения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CF15E3F-BAF2-49CA-A2B0-8CCC87EF499F}"/>
              </a:ext>
            </a:extLst>
          </p:cNvPr>
          <p:cNvSpPr txBox="1">
            <a:spLocks/>
          </p:cNvSpPr>
          <p:nvPr/>
        </p:nvSpPr>
        <p:spPr>
          <a:xfrm>
            <a:off x="1047207" y="2658532"/>
            <a:ext cx="10395855" cy="361163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Призыв к единству русской земли, набиранию народной силы.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Противопоставление созидания разрушению (мирного труда - войне).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dirty="0"/>
              <a:t>Призыв к мирной и дружной жизни князей – призыв к патриотизму, любви к Родине вопреки личным интересам.</a:t>
            </a:r>
          </a:p>
        </p:txBody>
      </p:sp>
    </p:spTree>
    <p:extLst>
      <p:ext uri="{BB962C8B-B14F-4D97-AF65-F5344CB8AC3E}">
        <p14:creationId xmlns:p14="http://schemas.microsoft.com/office/powerpoint/2010/main" val="3625488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85</TotalTime>
  <Words>211</Words>
  <Application>Microsoft Office PowerPoint</Application>
  <PresentationFormat>Широкоэкранный</PresentationFormat>
  <Paragraphs>91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Garamond</vt:lpstr>
      <vt:lpstr>Натуральные материалы</vt:lpstr>
      <vt:lpstr>Слово о полку Игореве</vt:lpstr>
      <vt:lpstr>История создания и возникновения</vt:lpstr>
      <vt:lpstr>История создания и возникновения</vt:lpstr>
      <vt:lpstr>История создания и возникновения</vt:lpstr>
      <vt:lpstr>Вопрос авторства</vt:lpstr>
      <vt:lpstr>Жанр</vt:lpstr>
      <vt:lpstr>Композиция </vt:lpstr>
      <vt:lpstr>Композиционные особенности </vt:lpstr>
      <vt:lpstr>Композиционные особенности </vt:lpstr>
      <vt:lpstr>Сон Святослава</vt:lpstr>
      <vt:lpstr>Слово Святослава</vt:lpstr>
      <vt:lpstr>Плач Ярославны</vt:lpstr>
      <vt:lpstr>Плач Ярославны</vt:lpstr>
      <vt:lpstr>Плач Ярославны</vt:lpstr>
      <vt:lpstr>Плач Ярославны</vt:lpstr>
      <vt:lpstr>Тематика</vt:lpstr>
      <vt:lpstr>Особая роль природы</vt:lpstr>
      <vt:lpstr>Особая роль природы</vt:lpstr>
      <vt:lpstr>Идея произведения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 о полку Игореве</dc:title>
  <dc:creator>veles12_12@mail.ru</dc:creator>
  <cp:lastModifiedBy>Veles</cp:lastModifiedBy>
  <cp:revision>2</cp:revision>
  <dcterms:created xsi:type="dcterms:W3CDTF">2021-09-19T08:39:10Z</dcterms:created>
  <dcterms:modified xsi:type="dcterms:W3CDTF">2023-09-05T15:50:24Z</dcterms:modified>
</cp:coreProperties>
</file>