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54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23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8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863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57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274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76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106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22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84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14223-0B6A-43D4-8A5B-2219ACA8A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7D1F9-B727-4BBE-BDC8-5F5B52F6D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50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935" y="241540"/>
            <a:ext cx="11611155" cy="2342581"/>
          </a:xfrm>
        </p:spPr>
        <p:txBody>
          <a:bodyPr>
            <a:normAutofit fontScale="90000"/>
          </a:bodyPr>
          <a:lstStyle/>
          <a:p>
            <a:r>
              <a:rPr lang="ru-RU" dirty="0"/>
              <a:t>С чем связана авторская ирония, присутствующая в данном фрагменте «Обломова»?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935" y="2584120"/>
            <a:ext cx="11671540" cy="4058219"/>
          </a:xfrm>
        </p:spPr>
        <p:txBody>
          <a:bodyPr>
            <a:normAutofit fontScale="62500" lnSpcReduction="20000"/>
          </a:bodyPr>
          <a:lstStyle/>
          <a:p>
            <a:pPr algn="just">
              <a:spcBef>
                <a:spcPts val="0"/>
              </a:spcBef>
            </a:pPr>
            <a:r>
              <a:rPr lang="ru-RU" dirty="0" smtClean="0"/>
              <a:t>	</a:t>
            </a:r>
            <a:r>
              <a:rPr lang="ru-RU" dirty="0"/>
              <a:t>Захар не старался изменить не только данного ему богом образа, но и своего костюма, в котором ходил в деревне. Платье ему шилось по вывезенному им из деревни образцу. Серый сюртук и жилет нравились ему и потому, что в этой </a:t>
            </a:r>
            <a:r>
              <a:rPr lang="ru-RU" dirty="0" err="1"/>
              <a:t>полуформенной</a:t>
            </a:r>
            <a:r>
              <a:rPr lang="ru-RU" dirty="0"/>
              <a:t> одежде он видел слабое воспоминание ливреи, которую он носил некогда, провожая покойных господ в церковь или в гости; а ливрея в воспоминаниях его была единственною представительницею достоинства дома Обломовых.</a:t>
            </a:r>
          </a:p>
          <a:p>
            <a:pPr algn="just">
              <a:spcBef>
                <a:spcPts val="0"/>
              </a:spcBef>
            </a:pPr>
            <a:r>
              <a:rPr lang="ru-RU" dirty="0"/>
              <a:t>Более ничто не напоминало старику барского широкого и покойного быта в глуши деревни. Старые господа умерли, фамильные портреты остались дома и, чай, валяются где-нибудь на чердаке; предания о старинном быте и важности фамилии всё глохнут или живут только в памяти немногих, оставшихся в деревне же стариков. Поэтому для Захара дорог был серый сюртук: в нём да ещё в кое-каких признаках, сохранившихся в лице и манерах барина, напоминавших его родителей, и в его капризах, на которые хотя он и ворчал, и про себя и вслух, но которые между тем уважал внутренне, как проявление барской воли, господского права, видел он слабые намёки на отжившее величие.</a:t>
            </a:r>
          </a:p>
          <a:p>
            <a:pPr algn="just">
              <a:spcBef>
                <a:spcPts val="0"/>
              </a:spcBef>
            </a:pPr>
            <a:r>
              <a:rPr lang="ru-RU" dirty="0" smtClean="0"/>
              <a:t>	Без </a:t>
            </a:r>
            <a:r>
              <a:rPr lang="ru-RU" dirty="0"/>
              <a:t>этих капризов он как-то не чувствовал над собой барина; без них ничто не воскрешало молодости его, деревни, которую они покинули давно, и преданий об этом старинном доме, единственной хроники, ведённой старыми слугами, няньками, мамками и передаваемой из рода в род.</a:t>
            </a:r>
          </a:p>
          <a:p>
            <a:pPr algn="just">
              <a:spcBef>
                <a:spcPts val="0"/>
              </a:spcBef>
            </a:pPr>
            <a:r>
              <a:rPr lang="ru-RU" dirty="0" smtClean="0"/>
              <a:t>	Дом </a:t>
            </a:r>
            <a:r>
              <a:rPr lang="ru-RU" dirty="0"/>
              <a:t>Обломовых был когда-то богат и знаменит в своей стороне, но потом, бог знает отчего, всё беднел, мельчал и наконец незаметно потерялся между не старыми дворянскими домами. Только поседевшие слуги дома хранили и передавали друг другу верную память о минувшем, дорожа ею, как святынею.</a:t>
            </a:r>
          </a:p>
          <a:p>
            <a:pPr algn="just">
              <a:spcBef>
                <a:spcPts val="0"/>
              </a:spcBef>
            </a:pPr>
            <a:r>
              <a:rPr lang="ru-RU" dirty="0" smtClean="0"/>
              <a:t>	Вот </a:t>
            </a:r>
            <a:r>
              <a:rPr lang="ru-RU" dirty="0"/>
              <a:t>отчего Захар так любил свой серый сюртук. Может быть, и бакенбардами своими он дорожил потому, что видел в детстве своём много старых слуг с этим старинным, аристократическим украшением.</a:t>
            </a:r>
          </a:p>
          <a:p>
            <a:pPr algn="just">
              <a:spcBef>
                <a:spcPts val="0"/>
              </a:spcBef>
            </a:pPr>
            <a:r>
              <a:rPr lang="ru-RU" dirty="0" smtClean="0"/>
              <a:t>	Илья </a:t>
            </a:r>
            <a:r>
              <a:rPr lang="ru-RU" dirty="0"/>
              <a:t>Ильич, погружённый в задумчивость, долго не замечал Захара. Захар стоял перед ним молча. Наконец он кашлянул.</a:t>
            </a:r>
          </a:p>
          <a:p>
            <a:pPr algn="just">
              <a:spcBef>
                <a:spcPts val="0"/>
              </a:spcBef>
            </a:pPr>
            <a:r>
              <a:rPr lang="ru-RU" dirty="0"/>
              <a:t>— Что ты? – спросил Илья Ильич.</a:t>
            </a:r>
          </a:p>
          <a:p>
            <a:pPr algn="just">
              <a:spcBef>
                <a:spcPts val="0"/>
              </a:spcBef>
            </a:pPr>
            <a:r>
              <a:rPr lang="ru-RU" dirty="0"/>
              <a:t>— Ведь вы звали?</a:t>
            </a:r>
          </a:p>
          <a:p>
            <a:pPr algn="just">
              <a:spcBef>
                <a:spcPts val="0"/>
              </a:spcBef>
            </a:pPr>
            <a:r>
              <a:rPr lang="ru-RU" dirty="0"/>
              <a:t>— Звал? Зачем же это я звал – не помню! – отвечал он потягиваясь. – Поди пока к себе, а я вспомню.</a:t>
            </a:r>
          </a:p>
          <a:p>
            <a:pPr algn="r">
              <a:spcBef>
                <a:spcPts val="0"/>
              </a:spcBef>
            </a:pPr>
            <a:r>
              <a:rPr lang="ru-RU" dirty="0"/>
              <a:t> </a:t>
            </a:r>
          </a:p>
          <a:p>
            <a:pPr algn="r">
              <a:spcBef>
                <a:spcPts val="0"/>
              </a:spcBef>
            </a:pPr>
            <a:r>
              <a:rPr lang="ru-RU" dirty="0"/>
              <a:t>(И. </a:t>
            </a:r>
            <a:r>
              <a:rPr lang="ru-RU" dirty="0" err="1"/>
              <a:t>А.Гончаров</a:t>
            </a:r>
            <a:r>
              <a:rPr lang="ru-RU" dirty="0"/>
              <a:t> «Обломов»)</a:t>
            </a:r>
          </a:p>
          <a:p>
            <a:pPr algn="just"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0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815" y="365125"/>
            <a:ext cx="1164566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 чем связана авторская ирония, </a:t>
            </a:r>
            <a:br>
              <a:rPr lang="ru-RU" b="1" dirty="0" smtClean="0"/>
            </a:br>
            <a:r>
              <a:rPr lang="ru-RU" b="1" dirty="0" smtClean="0"/>
              <a:t>присутствующая в данном фрагменте «Обломова»?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287" y="1825624"/>
            <a:ext cx="11818188" cy="4954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70C0"/>
                </a:solidFill>
              </a:rPr>
              <a:t>Авторская ирония в приведенном фрагменте связана с противоречиями в характере Захара – слуги Обломова. 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С одной стороны Захар благоговеет перед барином – представителем господского рода: «уважал внутренне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&lt;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&gt;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 проявление барской воли, господского права», «серый сюртук и жилет нравились ему и потому, что в этой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&lt;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&gt;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 одежде он видел слабое воспоминание ливреи» - представительницу дома Обломовых.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С другой стороны Захар ленив и не очень услужлив по отношению к Илье Ильичу:, «без этих капризов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[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то есть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без проявления господской воли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]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 он как-то чувствовал над собой барина», «ворчал про себя и вслух».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104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52092" y="0"/>
            <a:ext cx="13069019" cy="1570007"/>
          </a:xfrm>
        </p:spPr>
        <p:txBody>
          <a:bodyPr>
            <a:noAutofit/>
          </a:bodyPr>
          <a:lstStyle/>
          <a:p>
            <a:r>
              <a:rPr lang="ru-RU" sz="4500" dirty="0"/>
              <a:t>Какие черты «обломовщины» можно проиллюстрировать приведённым фрагментом?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648" y="1811547"/>
            <a:ext cx="11671540" cy="490843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100" dirty="0" smtClean="0"/>
              <a:t>	</a:t>
            </a:r>
            <a:r>
              <a:rPr lang="ru-RU" sz="1200" dirty="0" smtClean="0"/>
              <a:t>Поэт </a:t>
            </a:r>
            <a:r>
              <a:rPr lang="ru-RU" sz="1200" dirty="0"/>
              <a:t>и мечтатель не остались бы довольны даже общим видом этой скромной и незатейливой местности. Не удалось бы им там видеть какого-нибудь вечера в швейцарском или шотландском вкусе, когда вся природа — и лес, и вода, и стены хижин, и песчаные холмы — всё горит точно багровым заревом; когда по этому багровому фону резко оттеняется едущая по песчаной извилистой дороге кавалькада мужчин, сопутствующих какой-нибудь леди в прогулках к угрюмой развалине и поспешающих в крепкий замок, где их ожидает эпизод о войне двух роз, рассказанный дедом, дикая коза на ужин да пропетая молодою мисс под звуки лютни баллада — картины,</a:t>
            </a:r>
          </a:p>
          <a:p>
            <a:pPr algn="just">
              <a:spcBef>
                <a:spcPts val="0"/>
              </a:spcBef>
            </a:pPr>
            <a:r>
              <a:rPr lang="ru-RU" sz="1200" dirty="0"/>
              <a:t>которыми так богато населило наше воображение перо Вальтера Скотта.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Нет</a:t>
            </a:r>
            <a:r>
              <a:rPr lang="ru-RU" sz="1200" dirty="0"/>
              <a:t>, этого ничего не было в нашем краю.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Как </a:t>
            </a:r>
            <a:r>
              <a:rPr lang="ru-RU" sz="1200" dirty="0"/>
              <a:t>всё тихо, всё сонно в трёх-четырёх деревеньках, составляющих этот уголок! Они лежали недалеко друг от друга и были как будто случайно брошены гигантской рукой и рассыпались в разные стороны, да так с тех пор и остались.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Как </a:t>
            </a:r>
            <a:r>
              <a:rPr lang="ru-RU" sz="1200" dirty="0"/>
              <a:t>одна изба попала на обрыв оврага, так и висит там с незапамятных времён, стоя одной половиной на воздухе и подпираясь тремя жердями. Три-четыре поколения тихо и счастливо прожили в ней.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Кажется</a:t>
            </a:r>
            <a:r>
              <a:rPr lang="ru-RU" sz="1200" dirty="0"/>
              <a:t>, курице страшно бы войти в неё, а там живет с женой </a:t>
            </a:r>
            <a:r>
              <a:rPr lang="ru-RU" sz="1200" dirty="0" err="1"/>
              <a:t>Онисим</a:t>
            </a:r>
            <a:r>
              <a:rPr lang="ru-RU" sz="1200" dirty="0"/>
              <a:t> Суслов, мужчина солидный, который не уставится во весь рост в своём жилище. Не всякий и сумеет войти в избу к </a:t>
            </a:r>
            <a:r>
              <a:rPr lang="ru-RU" sz="1200" dirty="0" err="1"/>
              <a:t>Онисиму</a:t>
            </a:r>
            <a:r>
              <a:rPr lang="ru-RU" sz="1200" dirty="0"/>
              <a:t>; разве только что посетитель упросит её стать к лесу задом, а к нему передом.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Крыльцо </a:t>
            </a:r>
            <a:r>
              <a:rPr lang="ru-RU" sz="1200" dirty="0"/>
              <a:t>висело над оврагом, и, чтоб попасть на крыльцо ногой, надо было одной рукой ухватиться за траву, другой за кровлю избы и потом шагнуть прямо на крыльцо.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Другая </a:t>
            </a:r>
            <a:r>
              <a:rPr lang="ru-RU" sz="1200" dirty="0"/>
              <a:t>изба прилепилась к пригорку, как ласточкино гнездо; там три очутились случайно рядом, а две стоят на самом дне оврага.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Тихо </a:t>
            </a:r>
            <a:r>
              <a:rPr lang="ru-RU" sz="1200" dirty="0"/>
              <a:t>и сонно всё в деревне: безмолвные избы отворены настежь; не видно ни души; одни мухи тучами летают и жужжат в духоте. Войдя в избу, напрасно станешь кликать громко: мёртвое молчание будет ответом; в редкой избе отзовётся болезненным стоном или глухим кашлем старуха, доживающая свой век на печи, или появится из-за перегородки босой длинноволосый трёхлетний ребёнок, в одной рубашонке, молча, пристально поглядит на вошедшего и робко спрячется опять.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Та </a:t>
            </a:r>
            <a:r>
              <a:rPr lang="ru-RU" sz="1200" dirty="0"/>
              <a:t>же глубокая тишина и мир лежат и на полях; только кое-где, как муравей, гомозится на чёрной ниве палимый зноем пахарь, налегая на соху и обливаясь потом.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Тишина </a:t>
            </a:r>
            <a:r>
              <a:rPr lang="ru-RU" sz="1200" dirty="0"/>
              <a:t>и невозмутимое спокойствие царствуют и в нравах людей в том краю. Ни грабежей, ни убийств, никаких страшных случайностей не бывало там; ни сильные страсти, ни отважные предприятия не волновали их.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И </a:t>
            </a:r>
            <a:r>
              <a:rPr lang="ru-RU" sz="1200" dirty="0"/>
              <a:t>какие бы страсти и предприятия могли волновать их? Всякий знал там самого себя. Обитатели этого края далеко жили от других людей. Ближайшие деревни и уездный город были верстах в двадцати пяти и тридцати.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Крестьяне </a:t>
            </a:r>
            <a:r>
              <a:rPr lang="ru-RU" sz="1200" dirty="0"/>
              <a:t>в известное время возили хлеб на ближайшую пристань к Волге, которая была их Колхидой и Геркулесовыми столпами, да раз в год ездили некоторые на ярмарку, и более никаких сношений ни с кем не имели.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	Интересы </a:t>
            </a:r>
            <a:r>
              <a:rPr lang="ru-RU" sz="1200" dirty="0"/>
              <a:t>их были сосредоточены на них самих, не перекрещивались и не соприкасались ни с чьими.</a:t>
            </a:r>
          </a:p>
          <a:p>
            <a:pPr algn="just">
              <a:spcBef>
                <a:spcPts val="0"/>
              </a:spcBef>
            </a:pPr>
            <a:r>
              <a:rPr lang="ru-RU" sz="1200" dirty="0"/>
              <a:t> </a:t>
            </a:r>
          </a:p>
          <a:p>
            <a:pPr algn="r">
              <a:spcBef>
                <a:spcPts val="0"/>
              </a:spcBef>
            </a:pPr>
            <a:r>
              <a:rPr lang="ru-RU" sz="1200" dirty="0"/>
              <a:t>(И. </a:t>
            </a:r>
            <a:r>
              <a:rPr lang="ru-RU" sz="1200" dirty="0" err="1"/>
              <a:t>А.Гончаров</a:t>
            </a:r>
            <a:r>
              <a:rPr lang="ru-RU" sz="1200" dirty="0"/>
              <a:t> «Обломов»)</a:t>
            </a:r>
          </a:p>
          <a:p>
            <a:pPr algn="just">
              <a:spcBef>
                <a:spcPts val="0"/>
              </a:spcBef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1663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935" y="1825625"/>
            <a:ext cx="11697420" cy="48425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Обломовка – место, в котором ведется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образ жизни, где царит мертвое молчание, ни сильные страсти ни отважные предприятия никого не волнуют; место,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порождающее «обломовщину» -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равнодушие к окружающей действительности,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сосредоточенность на самих себе.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Приведенным фрагментом можно проиллюстрировать черты апатии следующими примерами: «безмолвные избы», «не видно ни души», «невозмутимое спокойствие», «глубокая тишина» «мертвое молчание».  </a:t>
            </a:r>
            <a:r>
              <a:rPr lang="ru-RU" dirty="0" smtClean="0">
                <a:solidFill>
                  <a:srgbClr val="FFC000"/>
                </a:solidFill>
              </a:rPr>
              <a:t>Черты сосредоточенности на самих себе демонстрируют следующие примеры: «всякий знал только самого себя», «интересы их были сосредоточены на них самих, не перекрещивались и не соприкасались ни с чьими</a:t>
            </a:r>
            <a:r>
              <a:rPr lang="ru-RU" smtClean="0">
                <a:solidFill>
                  <a:srgbClr val="FFC000"/>
                </a:solidFill>
              </a:rPr>
              <a:t>». </a:t>
            </a:r>
            <a:endParaRPr lang="ru-RU" dirty="0" smtClean="0">
              <a:solidFill>
                <a:srgbClr val="FFC00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70935" y="138022"/>
            <a:ext cx="13069019" cy="15700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500" dirty="0" smtClean="0"/>
              <a:t>	Какие черты «обломовщины» можно проиллюстрировать приведённым фрагментом?</a:t>
            </a:r>
            <a:endParaRPr lang="ru-RU" sz="4500" dirty="0"/>
          </a:p>
        </p:txBody>
      </p:sp>
    </p:spTree>
    <p:extLst>
      <p:ext uri="{BB962C8B-B14F-4D97-AF65-F5344CB8AC3E}">
        <p14:creationId xmlns:p14="http://schemas.microsoft.com/office/powerpoint/2010/main" val="1500556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245</Words>
  <Application>Microsoft Office PowerPoint</Application>
  <PresentationFormat>Широкоэкранный</PresentationFormat>
  <Paragraphs>33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С чем связана авторская ирония, присутствующая в данном фрагменте «Обломова»?</vt:lpstr>
      <vt:lpstr>С чем связана авторская ирония,  присутствующая в данном фрагменте «Обломова»?</vt:lpstr>
      <vt:lpstr>Какие черты «обломовщины» можно проиллюстрировать приведённым фрагментом?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чем связана авторская ирония, присутствующая в данном фрагменте «Обломова»?</dc:title>
  <dc:creator>Veles</dc:creator>
  <cp:lastModifiedBy>Veles</cp:lastModifiedBy>
  <cp:revision>6</cp:revision>
  <dcterms:created xsi:type="dcterms:W3CDTF">2022-10-02T16:53:02Z</dcterms:created>
  <dcterms:modified xsi:type="dcterms:W3CDTF">2022-10-02T17:34:37Z</dcterms:modified>
</cp:coreProperties>
</file>