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4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8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262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307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80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87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47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5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7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C122-1FE6-4284-852D-3DBAE7654715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09752-1FAD-4A3A-87B3-99A8C6B7FD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64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8958" y="698740"/>
            <a:ext cx="11760680" cy="18201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ПЕРЕПИШИТЕ, ВСТАВЛЯЯ ПРОПУЩЕННЫЕ БУКВЫ,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ОБЪЯСНЯЯ ОРФОГРАММЫ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2970721"/>
            <a:ext cx="1188145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Теперь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лист..я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падают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шепч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..т..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словно прощают..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 р..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дным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царством.</a:t>
            </a:r>
          </a:p>
        </p:txBody>
      </p:sp>
    </p:spTree>
    <p:extLst>
      <p:ext uri="{BB962C8B-B14F-4D97-AF65-F5344CB8AC3E}">
        <p14:creationId xmlns:p14="http://schemas.microsoft.com/office/powerpoint/2010/main" val="336612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320" y="327804"/>
            <a:ext cx="11760680" cy="9920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ПРОВЕРЬТЕ СЕБЯ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1607747"/>
            <a:ext cx="1188145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Теперь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лист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Ь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падают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шепч</a:t>
            </a:r>
            <a:r>
              <a:rPr lang="ru-RU" altLang="ru-RU" sz="60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тс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словно прощаю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 с 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дным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царством.</a:t>
            </a:r>
          </a:p>
        </p:txBody>
      </p:sp>
    </p:spTree>
    <p:extLst>
      <p:ext uri="{BB962C8B-B14F-4D97-AF65-F5344CB8AC3E}">
        <p14:creationId xmlns:p14="http://schemas.microsoft.com/office/powerpoint/2010/main" val="1686407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320" y="646981"/>
            <a:ext cx="11760680" cy="9920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ПОДЧЕРКНИТЕ ГРАММАТЧЕСКУЮ ОСНОВУ.  НУЖНА ЕЩЕ ЗАПЯТАЯ?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3122762"/>
            <a:ext cx="1188145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Теперь лист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ь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 падают шепч</a:t>
            </a:r>
            <a:r>
              <a:rPr lang="ru-RU" altLang="ru-RU" sz="6000" dirty="0" smtClean="0">
                <a:latin typeface="Arial" panose="020B0604020202020204" pitchFamily="34" charset="0"/>
              </a:rPr>
              <a:t>у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я, словно прощаю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 с 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дным царством.</a:t>
            </a:r>
          </a:p>
        </p:txBody>
      </p:sp>
    </p:spTree>
    <p:extLst>
      <p:ext uri="{BB962C8B-B14F-4D97-AF65-F5344CB8AC3E}">
        <p14:creationId xmlns:p14="http://schemas.microsoft.com/office/powerpoint/2010/main" val="377033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320" y="646981"/>
            <a:ext cx="11760680" cy="9920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ВЫПОЛНИТЕ ФОНЕТИЧЕСКИЙ РАЗБОР ВЫДЕЛЕННЫХ СЛОВ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3122762"/>
            <a:ext cx="1188145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Теперь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листья падают, шепч</a:t>
            </a:r>
            <a:r>
              <a:rPr lang="ru-RU" altLang="ru-RU" sz="6000" dirty="0" smtClean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тся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словно прощаю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тс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я с р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о</a:t>
            </a:r>
            <a:r>
              <a:rPr kumimoji="0" lang="ru-RU" alt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дным царством.</a:t>
            </a:r>
          </a:p>
        </p:txBody>
      </p:sp>
    </p:spTree>
    <p:extLst>
      <p:ext uri="{BB962C8B-B14F-4D97-AF65-F5344CB8AC3E}">
        <p14:creationId xmlns:p14="http://schemas.microsoft.com/office/powerpoint/2010/main" val="178395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430" y="172528"/>
            <a:ext cx="11760680" cy="9920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СРАВНИТЕ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15660" y="1164566"/>
            <a:ext cx="9911752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4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Теперь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т</a:t>
            </a:r>
            <a:r>
              <a:rPr lang="en-US" altLang="ru-RU" sz="4400" dirty="0" smtClean="0">
                <a:latin typeface="Arial" panose="020B0604020202020204" pitchFamily="34" charset="0"/>
              </a:rPr>
              <a:t>’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ип</a:t>
            </a:r>
            <a:r>
              <a:rPr lang="en-US" altLang="ru-RU" sz="4400" dirty="0" smtClean="0">
                <a:latin typeface="Arial" panose="020B0604020202020204" pitchFamily="34" charset="0"/>
              </a:rPr>
              <a:t>’</a:t>
            </a:r>
            <a:r>
              <a:rPr lang="ru-RU" altLang="ru-RU" sz="4400" dirty="0" smtClean="0">
                <a:latin typeface="Arial" panose="020B0604020202020204" pitchFamily="34" charset="0"/>
              </a:rPr>
              <a:t>эр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>
                <a:latin typeface="Arial" panose="020B0604020202020204" pitchFamily="34" charset="0"/>
              </a:rPr>
              <a:t>т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т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–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глух,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lang="en-US" altLang="ru-RU" sz="44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е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и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безуд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п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п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, глух.,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е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э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уд.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р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р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ь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-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endParaRPr lang="ru-RU" altLang="ru-RU" sz="4400" dirty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6б,5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kumimoji="0" lang="ru-RU" altLang="ru-RU" sz="6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95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0551" y="-103517"/>
            <a:ext cx="11760680" cy="9920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СРАВНИТЕ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15660" y="671691"/>
            <a:ext cx="9911752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4400" dirty="0" smtClean="0">
                <a:latin typeface="Arial" panose="020B0604020202020204" pitchFamily="34" charset="0"/>
              </a:rPr>
              <a:t>листья</a:t>
            </a:r>
            <a:r>
              <a:rPr kumimoji="0" lang="ru-RU" altLang="ru-RU" sz="44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л</a:t>
            </a:r>
            <a:r>
              <a:rPr lang="en-US" altLang="ru-RU" sz="4400" dirty="0" smtClean="0">
                <a:latin typeface="Arial" panose="020B0604020202020204" pitchFamily="34" charset="0"/>
              </a:rPr>
              <a:t>’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ис</a:t>
            </a:r>
            <a:r>
              <a:rPr lang="en-US" altLang="ru-RU" sz="4400" dirty="0" smtClean="0">
                <a:latin typeface="Arial" panose="020B0604020202020204" pitchFamily="34" charset="0"/>
              </a:rPr>
              <a:t>’</a:t>
            </a:r>
            <a:r>
              <a:rPr lang="ru-RU" altLang="ru-RU" sz="4400" dirty="0" smtClean="0">
                <a:latin typeface="Arial" panose="020B0604020202020204" pitchFamily="34" charset="0"/>
              </a:rPr>
              <a:t>т</a:t>
            </a:r>
            <a:r>
              <a:rPr lang="en-US" altLang="ru-RU" sz="4400" dirty="0" smtClean="0">
                <a:latin typeface="Arial" panose="020B0604020202020204" pitchFamily="34" charset="0"/>
              </a:rPr>
              <a:t>’</a:t>
            </a:r>
            <a:r>
              <a:rPr lang="ru-RU" altLang="ru-RU" sz="4400" dirty="0" smtClean="0">
                <a:latin typeface="Arial" panose="020B0604020202020204" pitchFamily="34" charset="0"/>
              </a:rPr>
              <a:t>й</a:t>
            </a:r>
            <a:r>
              <a:rPr lang="en-US" altLang="ru-RU" sz="4400" dirty="0" smtClean="0">
                <a:latin typeface="Arial" panose="020B0604020202020204" pitchFamily="34" charset="0"/>
              </a:rPr>
              <a:t>’a]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л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л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–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lang="en-US" altLang="ru-RU" sz="44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и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и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уд.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с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с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, глух.,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т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т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, глух.,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ь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-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endParaRPr lang="ru-RU" altLang="ru-RU" sz="4400" dirty="0" smtClean="0">
              <a:latin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я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й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lang="en-US" altLang="ru-RU" sz="4400" dirty="0" smtClean="0">
              <a:latin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  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а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безуд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6б,6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kumimoji="0" lang="ru-RU" altLang="ru-RU" sz="6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157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320" y="0"/>
            <a:ext cx="11760680" cy="9920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СРАВНИТЕ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24286" y="671691"/>
            <a:ext cx="9911752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4400" dirty="0" smtClean="0">
                <a:latin typeface="Arial" panose="020B0604020202020204" pitchFamily="34" charset="0"/>
              </a:rPr>
              <a:t>падают</a:t>
            </a:r>
            <a:r>
              <a:rPr kumimoji="0" lang="ru-RU" altLang="ru-RU" sz="44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падай</a:t>
            </a:r>
            <a:r>
              <a:rPr lang="en-US" altLang="ru-RU" sz="4400" dirty="0" smtClean="0">
                <a:latin typeface="Arial" panose="020B0604020202020204" pitchFamily="34" charset="0"/>
              </a:rPr>
              <a:t>’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ут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п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п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–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глух,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тв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lang="en-US" altLang="ru-RU" sz="44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а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а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уд.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д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д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тв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а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>
                <a:latin typeface="Arial" panose="020B0604020202020204" pitchFamily="34" charset="0"/>
              </a:rPr>
              <a:t>а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безуд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ю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й</a:t>
            </a:r>
            <a:r>
              <a:rPr lang="en-US" altLang="ru-RU" sz="4400" dirty="0" smtClean="0">
                <a:latin typeface="Arial" panose="020B0604020202020204" pitchFamily="34" charset="0"/>
              </a:rPr>
              <a:t>’]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зв</a:t>
            </a:r>
            <a:r>
              <a:rPr lang="ru-RU" altLang="ru-RU" sz="4400" dirty="0" smtClean="0">
                <a:latin typeface="Arial" panose="020B0604020202020204" pitchFamily="34" charset="0"/>
              </a:rPr>
              <a:t>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lang="en-US" altLang="ru-RU" sz="4400" dirty="0" smtClean="0">
              <a:latin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  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у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гл.,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безуд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>
                <a:latin typeface="Arial" panose="020B0604020202020204" pitchFamily="34" charset="0"/>
              </a:rPr>
              <a:t>т</a:t>
            </a:r>
            <a:r>
              <a:rPr lang="ru-RU" altLang="ru-RU" sz="4400" dirty="0" smtClean="0">
                <a:latin typeface="Arial" panose="020B0604020202020204" pitchFamily="34" charset="0"/>
              </a:rPr>
              <a:t> </a:t>
            </a:r>
            <a:r>
              <a:rPr lang="en-US" altLang="ru-RU" sz="4400" dirty="0" smtClean="0">
                <a:latin typeface="Arial" panose="020B0604020202020204" pitchFamily="34" charset="0"/>
              </a:rPr>
              <a:t>[</a:t>
            </a:r>
            <a:r>
              <a:rPr lang="ru-RU" altLang="ru-RU" sz="4400" dirty="0" smtClean="0">
                <a:latin typeface="Arial" panose="020B0604020202020204" pitchFamily="34" charset="0"/>
              </a:rPr>
              <a:t>т</a:t>
            </a:r>
            <a:r>
              <a:rPr lang="en-US" altLang="ru-RU" sz="4400" dirty="0" smtClean="0">
                <a:latin typeface="Arial" panose="020B0604020202020204" pitchFamily="34" charset="0"/>
              </a:rPr>
              <a:t>]</a:t>
            </a:r>
            <a:r>
              <a:rPr lang="ru-RU" altLang="ru-RU" sz="4400" dirty="0" smtClean="0">
                <a:latin typeface="Arial" panose="020B0604020202020204" pitchFamily="34" charset="0"/>
              </a:rPr>
              <a:t> –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400" dirty="0" smtClean="0">
                <a:latin typeface="Arial" panose="020B0604020202020204" pitchFamily="34" charset="0"/>
              </a:rPr>
              <a:t>., глух, </a:t>
            </a:r>
            <a:r>
              <a:rPr lang="ru-RU" altLang="ru-RU" sz="4400" dirty="0" err="1" smtClean="0">
                <a:latin typeface="Arial" panose="020B0604020202020204" pitchFamily="34" charset="0"/>
              </a:rPr>
              <a:t>тв</a:t>
            </a:r>
            <a:r>
              <a:rPr lang="ru-RU" altLang="ru-RU" sz="4400" dirty="0" smtClean="0">
                <a:latin typeface="Arial" panose="020B0604020202020204" pitchFamily="34" charset="0"/>
              </a:rPr>
              <a:t>.</a:t>
            </a:r>
            <a:endParaRPr lang="en-US" altLang="ru-RU" sz="44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 smtClean="0">
                <a:latin typeface="Arial" panose="020B0604020202020204" pitchFamily="34" charset="0"/>
              </a:rPr>
              <a:t>6б, 7зв.</a:t>
            </a:r>
            <a:endParaRPr kumimoji="0" lang="ru-RU" altLang="ru-RU" sz="6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28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320" y="-162882"/>
            <a:ext cx="11760680" cy="9920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СРАВНИТЕ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9011" y="718550"/>
            <a:ext cx="9911752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4000" dirty="0" smtClean="0">
                <a:latin typeface="Arial" panose="020B0604020202020204" pitchFamily="34" charset="0"/>
              </a:rPr>
              <a:t>шепчутся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шэпч</a:t>
            </a:r>
            <a:r>
              <a:rPr lang="en-US" altLang="ru-RU" sz="4000" dirty="0" smtClean="0">
                <a:latin typeface="Arial" panose="020B0604020202020204" pitchFamily="34" charset="0"/>
              </a:rPr>
              <a:t>’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уца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latin typeface="Arial" panose="020B0604020202020204" pitchFamily="34" charset="0"/>
              </a:rPr>
              <a:t>ш</a:t>
            </a:r>
            <a:r>
              <a:rPr lang="ru-RU" altLang="ru-RU" sz="4000" dirty="0" smtClean="0">
                <a:latin typeface="Arial" panose="020B0604020202020204" pitchFamily="34" charset="0"/>
              </a:rPr>
              <a:t> </a:t>
            </a: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smtClean="0">
                <a:latin typeface="Arial" panose="020B0604020202020204" pitchFamily="34" charset="0"/>
              </a:rPr>
              <a:t>ш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  <a:r>
              <a:rPr lang="ru-RU" altLang="ru-RU" sz="4000" dirty="0" smtClean="0">
                <a:latin typeface="Arial" panose="020B0604020202020204" pitchFamily="34" charset="0"/>
              </a:rPr>
              <a:t> </a:t>
            </a:r>
            <a:r>
              <a:rPr lang="en-US" altLang="ru-RU" sz="4000" dirty="0" smtClean="0">
                <a:latin typeface="Arial" panose="020B0604020202020204" pitchFamily="34" charset="0"/>
              </a:rPr>
              <a:t>–</a:t>
            </a:r>
            <a:r>
              <a:rPr lang="ru-RU" altLang="ru-RU" sz="4000" dirty="0" smtClean="0">
                <a:latin typeface="Arial" panose="020B0604020202020204" pitchFamily="34" charset="0"/>
              </a:rPr>
              <a:t>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000" dirty="0" smtClean="0">
                <a:latin typeface="Arial" panose="020B0604020202020204" pitchFamily="34" charset="0"/>
              </a:rPr>
              <a:t>., глух.,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тв</a:t>
            </a:r>
            <a:r>
              <a:rPr lang="ru-RU" altLang="ru-RU" sz="4000" dirty="0" smtClean="0">
                <a:latin typeface="Arial" panose="020B0604020202020204" pitchFamily="34" charset="0"/>
              </a:rPr>
              <a:t>.</a:t>
            </a:r>
            <a:endParaRPr lang="en-US" altLang="ru-RU" sz="40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э </a:t>
            </a: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smtClean="0">
                <a:latin typeface="Arial" panose="020B0604020202020204" pitchFamily="34" charset="0"/>
              </a:rPr>
              <a:t>э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  <a:r>
              <a:rPr lang="ru-RU" altLang="ru-RU" sz="4000" dirty="0" smtClean="0">
                <a:latin typeface="Arial" panose="020B0604020202020204" pitchFamily="34" charset="0"/>
              </a:rPr>
              <a:t> – гл., уд.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п </a:t>
            </a: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smtClean="0">
                <a:latin typeface="Arial" panose="020B0604020202020204" pitchFamily="34" charset="0"/>
              </a:rPr>
              <a:t>п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  <a:r>
              <a:rPr lang="ru-RU" altLang="ru-RU" sz="4000" dirty="0" smtClean="0">
                <a:latin typeface="Arial" panose="020B0604020202020204" pitchFamily="34" charset="0"/>
              </a:rPr>
              <a:t> –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000" dirty="0" smtClean="0">
                <a:latin typeface="Arial" panose="020B0604020202020204" pitchFamily="34" charset="0"/>
              </a:rPr>
              <a:t>, глух.,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тв</a:t>
            </a:r>
            <a:r>
              <a:rPr lang="ru-RU" altLang="ru-RU" sz="4000" dirty="0" smtClean="0">
                <a:latin typeface="Arial" panose="020B0604020202020204" pitchFamily="34" charset="0"/>
              </a:rPr>
              <a:t>.</a:t>
            </a:r>
            <a:endParaRPr lang="en-US" altLang="ru-RU" sz="40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ч </a:t>
            </a: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smtClean="0">
                <a:latin typeface="Arial" panose="020B0604020202020204" pitchFamily="34" charset="0"/>
              </a:rPr>
              <a:t>ч</a:t>
            </a:r>
            <a:r>
              <a:rPr lang="en-US" altLang="ru-RU" sz="4000" dirty="0" smtClean="0">
                <a:latin typeface="Arial" panose="020B0604020202020204" pitchFamily="34" charset="0"/>
              </a:rPr>
              <a:t>’]</a:t>
            </a:r>
            <a:r>
              <a:rPr lang="ru-RU" altLang="ru-RU" sz="4000" dirty="0" smtClean="0">
                <a:latin typeface="Arial" panose="020B0604020202020204" pitchFamily="34" charset="0"/>
              </a:rPr>
              <a:t> –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согл</a:t>
            </a:r>
            <a:r>
              <a:rPr lang="ru-RU" altLang="ru-RU" sz="4000" dirty="0" smtClean="0">
                <a:latin typeface="Arial" panose="020B0604020202020204" pitchFamily="34" charset="0"/>
              </a:rPr>
              <a:t>, глух.,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мягк</a:t>
            </a:r>
            <a:r>
              <a:rPr lang="ru-RU" altLang="ru-RU" sz="4000" dirty="0" smtClean="0">
                <a:latin typeface="Arial" panose="020B0604020202020204" pitchFamily="34" charset="0"/>
              </a:rPr>
              <a:t>.</a:t>
            </a:r>
            <a:endParaRPr lang="en-US" altLang="ru-RU" sz="4000" dirty="0" smtClean="0">
              <a:latin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у </a:t>
            </a: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smtClean="0">
                <a:latin typeface="Arial" panose="020B0604020202020204" pitchFamily="34" charset="0"/>
              </a:rPr>
              <a:t>у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  <a:r>
              <a:rPr lang="ru-RU" altLang="ru-RU" sz="4000" dirty="0" smtClean="0">
                <a:latin typeface="Arial" panose="020B0604020202020204" pitchFamily="34" charset="0"/>
              </a:rPr>
              <a:t> – гл.,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безуд</a:t>
            </a:r>
            <a:r>
              <a:rPr lang="ru-RU" altLang="ru-RU" sz="4000" dirty="0" smtClean="0">
                <a:latin typeface="Arial" panose="020B0604020202020204" pitchFamily="34" charset="0"/>
              </a:rPr>
              <a:t>.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latin typeface="Arial" panose="020B0604020202020204" pitchFamily="34" charset="0"/>
              </a:rPr>
              <a:t>т</a:t>
            </a:r>
            <a:r>
              <a:rPr lang="ru-RU" altLang="ru-RU" sz="4000" dirty="0" smtClean="0">
                <a:latin typeface="Arial" panose="020B0604020202020204" pitchFamily="34" charset="0"/>
              </a:rPr>
              <a:t> 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с</a:t>
            </a:r>
            <a:r>
              <a:rPr lang="en-US" altLang="ru-RU" sz="4000" dirty="0" smtClean="0">
                <a:latin typeface="Arial" panose="020B0604020202020204" pitchFamily="34" charset="0"/>
              </a:rPr>
              <a:t> </a:t>
            </a:r>
            <a:endParaRPr lang="ru-RU" altLang="ru-RU" sz="4000" dirty="0" smtClean="0">
              <a:latin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я</a:t>
            </a:r>
            <a:r>
              <a:rPr lang="en-US" altLang="ru-RU" sz="4000" dirty="0" smtClean="0">
                <a:latin typeface="Arial" panose="020B0604020202020204" pitchFamily="34" charset="0"/>
              </a:rPr>
              <a:t> [</a:t>
            </a:r>
            <a:r>
              <a:rPr lang="ru-RU" altLang="ru-RU" sz="4000" dirty="0" smtClean="0">
                <a:latin typeface="Arial" panose="020B0604020202020204" pitchFamily="34" charset="0"/>
              </a:rPr>
              <a:t>а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  <a:r>
              <a:rPr lang="ru-RU" altLang="ru-RU" sz="4000" dirty="0" smtClean="0">
                <a:latin typeface="Arial" panose="020B0604020202020204" pitchFamily="34" charset="0"/>
              </a:rPr>
              <a:t> – гл., </a:t>
            </a:r>
            <a:r>
              <a:rPr lang="ru-RU" altLang="ru-RU" sz="4000" dirty="0" err="1" smtClean="0">
                <a:latin typeface="Arial" panose="020B0604020202020204" pitchFamily="34" charset="0"/>
              </a:rPr>
              <a:t>безуд</a:t>
            </a:r>
            <a:r>
              <a:rPr lang="ru-RU" altLang="ru-RU" sz="4000" dirty="0" smtClean="0">
                <a:latin typeface="Arial" panose="020B0604020202020204" pitchFamily="34" charset="0"/>
              </a:rPr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latin typeface="Arial" panose="020B0604020202020204" pitchFamily="34" charset="0"/>
              </a:rPr>
              <a:t>8б,7зв.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5922" y="4693572"/>
            <a:ext cx="47107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4000" dirty="0" smtClean="0">
                <a:latin typeface="Arial" panose="020B0604020202020204" pitchFamily="34" charset="0"/>
              </a:rPr>
              <a:t>[</a:t>
            </a:r>
            <a:r>
              <a:rPr lang="ru-RU" altLang="ru-RU" sz="4000" dirty="0" smtClean="0">
                <a:latin typeface="Arial" panose="020B0604020202020204" pitchFamily="34" charset="0"/>
              </a:rPr>
              <a:t>ц</a:t>
            </a:r>
            <a:r>
              <a:rPr lang="en-US" altLang="ru-RU" sz="4000" dirty="0" smtClean="0">
                <a:latin typeface="Arial" panose="020B0604020202020204" pitchFamily="34" charset="0"/>
              </a:rPr>
              <a:t>]</a:t>
            </a:r>
            <a:r>
              <a:rPr lang="ru-RU" altLang="ru-RU" sz="4000" dirty="0" smtClean="0">
                <a:latin typeface="Arial" panose="020B0604020202020204" pitchFamily="34" charset="0"/>
              </a:rPr>
              <a:t> </a:t>
            </a:r>
            <a:r>
              <a:rPr lang="en-US" altLang="ru-RU" sz="4000" dirty="0">
                <a:latin typeface="Arial" panose="020B0604020202020204" pitchFamily="34" charset="0"/>
              </a:rPr>
              <a:t>–</a:t>
            </a:r>
            <a:r>
              <a:rPr lang="ru-RU" altLang="ru-RU" sz="4000" dirty="0">
                <a:latin typeface="Arial" panose="020B0604020202020204" pitchFamily="34" charset="0"/>
              </a:rPr>
              <a:t> </a:t>
            </a:r>
            <a:r>
              <a:rPr lang="ru-RU" altLang="ru-RU" sz="4000" dirty="0" err="1">
                <a:latin typeface="Arial" panose="020B0604020202020204" pitchFamily="34" charset="0"/>
              </a:rPr>
              <a:t>согл</a:t>
            </a:r>
            <a:r>
              <a:rPr lang="ru-RU" altLang="ru-RU" sz="4000" dirty="0">
                <a:latin typeface="Arial" panose="020B0604020202020204" pitchFamily="34" charset="0"/>
              </a:rPr>
              <a:t>., глух, </a:t>
            </a:r>
            <a:r>
              <a:rPr lang="ru-RU" altLang="ru-RU" sz="4000" dirty="0" err="1">
                <a:latin typeface="Arial" panose="020B0604020202020204" pitchFamily="34" charset="0"/>
              </a:rPr>
              <a:t>тв</a:t>
            </a:r>
            <a:r>
              <a:rPr lang="ru-RU" altLang="ru-RU" sz="4000" dirty="0">
                <a:latin typeface="Arial" panose="020B0604020202020204" pitchFamily="34" charset="0"/>
              </a:rPr>
              <a:t>.</a:t>
            </a:r>
            <a:endParaRPr lang="en-US" altLang="ru-RU" sz="4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185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320" y="267419"/>
            <a:ext cx="11760680" cy="17080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Вставьте пропущенные буквы. Графически о</a:t>
            </a:r>
            <a:r>
              <a:rPr lang="ru-RU" b="1" dirty="0" smtClean="0">
                <a:solidFill>
                  <a:srgbClr val="FF0000"/>
                </a:solidFill>
              </a:rPr>
              <a:t>бъясните орфограммы.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63902" y="2812514"/>
            <a:ext cx="118814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6000" dirty="0" smtClean="0">
                <a:latin typeface="Arial" panose="020B0604020202020204" pitchFamily="34" charset="0"/>
              </a:rPr>
              <a:t>Под н..</a:t>
            </a:r>
            <a:r>
              <a:rPr lang="ru-RU" altLang="ru-RU" sz="6000" dirty="0" err="1" smtClean="0">
                <a:latin typeface="Arial" panose="020B0604020202020204" pitchFamily="34" charset="0"/>
              </a:rPr>
              <a:t>гами</a:t>
            </a:r>
            <a:r>
              <a:rPr lang="ru-RU" altLang="ru-RU" sz="6000" dirty="0" smtClean="0">
                <a:latin typeface="Arial" panose="020B0604020202020204" pitchFamily="34" charset="0"/>
              </a:rPr>
              <a:t> сплошная </a:t>
            </a:r>
            <a:r>
              <a:rPr lang="ru-RU" altLang="ru-RU" sz="6000" dirty="0" err="1" smtClean="0">
                <a:latin typeface="Arial" panose="020B0604020202020204" pitchFamily="34" charset="0"/>
              </a:rPr>
              <a:t>гря</a:t>
            </a:r>
            <a:r>
              <a:rPr lang="ru-RU" altLang="ru-RU" sz="6000" dirty="0" smtClean="0">
                <a:latin typeface="Arial" panose="020B0604020202020204" pitchFamily="34" charset="0"/>
              </a:rPr>
              <a:t>(з/с)ь.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336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010" y="198408"/>
            <a:ext cx="11760680" cy="261410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Затранскрибируйте слова.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Объясните различие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между звуками и буквами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96807" y="3611735"/>
            <a:ext cx="295023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6000" dirty="0" smtClean="0">
                <a:latin typeface="Arial" panose="020B0604020202020204" pitchFamily="34" charset="0"/>
              </a:rPr>
              <a:t>ногами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807" y="5426620"/>
            <a:ext cx="20547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dirty="0">
                <a:latin typeface="Arial" panose="020B0604020202020204" pitchFamily="34" charset="0"/>
              </a:rPr>
              <a:t>грязь</a:t>
            </a:r>
          </a:p>
        </p:txBody>
      </p:sp>
    </p:spTree>
    <p:extLst>
      <p:ext uri="{BB962C8B-B14F-4D97-AF65-F5344CB8AC3E}">
        <p14:creationId xmlns:p14="http://schemas.microsoft.com/office/powerpoint/2010/main" val="245455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773" y="613495"/>
            <a:ext cx="11760680" cy="99203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САМОСТОЯТЕЛЬНАЯ РАБОТА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-103517" y="2674124"/>
            <a:ext cx="1200797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1 ВАРИАНТ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4000" dirty="0" smtClean="0">
                <a:latin typeface="Arial" panose="020B0604020202020204" pitchFamily="34" charset="0"/>
              </a:rPr>
              <a:t>РЫЖИЕ ЛИСЯТА</a:t>
            </a:r>
            <a:endParaRPr lang="ru-RU" altLang="ru-RU" sz="40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2 ВАРИАНТ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ЛЕСНАЯ ЧАЩА</a:t>
            </a:r>
          </a:p>
        </p:txBody>
      </p:sp>
    </p:spTree>
    <p:extLst>
      <p:ext uri="{BB962C8B-B14F-4D97-AF65-F5344CB8AC3E}">
        <p14:creationId xmlns:p14="http://schemas.microsoft.com/office/powerpoint/2010/main" val="35440337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417</Words>
  <Application>Microsoft Office PowerPoint</Application>
  <PresentationFormat>Широкоэкранный</PresentationFormat>
  <Paragraphs>59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ПЕРЕПИШИТЕ, ВСТАВЛЯЯ ПРОПУЩЕННЫЕ БУКВЫ,  ОБЪЯСНЯЯ ОРФОГРАММЫ</vt:lpstr>
      <vt:lpstr>ПРОВЕРЬТЕ СЕБЯ</vt:lpstr>
      <vt:lpstr>ПОДЧЕРКНИТЕ ГРАММАТЧЕСКУЮ ОСНОВУ.  НУЖНА ЕЩЕ ЗАПЯТАЯ?</vt:lpstr>
      <vt:lpstr>ВЫПОЛНИТЕ ФОНЕТИЧЕСКИЙ РАЗБОР ВЫДЕЛЕННЫХ СЛОВ</vt:lpstr>
      <vt:lpstr>СРАВНИТЕ</vt:lpstr>
      <vt:lpstr>СРАВНИТЕ</vt:lpstr>
      <vt:lpstr>СРАВНИТЕ</vt:lpstr>
      <vt:lpstr>СРАВНИТЕ</vt:lpstr>
      <vt:lpstr>Вставьте пропущенные буквы. Графически объясните орфограммы.</vt:lpstr>
      <vt:lpstr>Затранскрибируйте слова.  Объясните различие  между звуками и буквами</vt:lpstr>
      <vt:lpstr>САМОСТОЯТЕЛЬНАЯ РАБОТА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ПЕРЕПИШИТЕ, ВСТАВЛЯЯ ПРОПУЩЕННЫЕ БУКВЫ,  ОБЪЯСНЯЯ ОРФОГРАММЫ</dc:title>
  <dc:creator>Veles</dc:creator>
  <cp:lastModifiedBy>Veles</cp:lastModifiedBy>
  <cp:revision>6</cp:revision>
  <dcterms:created xsi:type="dcterms:W3CDTF">2023-11-05T13:11:57Z</dcterms:created>
  <dcterms:modified xsi:type="dcterms:W3CDTF">2023-11-05T19:07:51Z</dcterms:modified>
</cp:coreProperties>
</file>