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E4BCA-4899-453A-B742-80A5A45E6332}" type="datetimeFigureOut">
              <a:rPr lang="ru-RU" smtClean="0"/>
              <a:t>08.03.2023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FCE6-065E-4012-B46F-E59067594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52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E4BCA-4899-453A-B742-80A5A45E6332}" type="datetimeFigureOut">
              <a:rPr lang="ru-RU" smtClean="0"/>
              <a:t>08.03.2023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FCE6-065E-4012-B46F-E59067594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3299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E4BCA-4899-453A-B742-80A5A45E6332}" type="datetimeFigureOut">
              <a:rPr lang="ru-RU" smtClean="0"/>
              <a:t>08.03.2023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FCE6-065E-4012-B46F-E59067594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5345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E4BCA-4899-453A-B742-80A5A45E6332}" type="datetimeFigureOut">
              <a:rPr lang="ru-RU" smtClean="0"/>
              <a:t>08.03.2023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FCE6-065E-4012-B46F-E59067594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964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E4BCA-4899-453A-B742-80A5A45E6332}" type="datetimeFigureOut">
              <a:rPr lang="ru-RU" smtClean="0"/>
              <a:t>08.03.2023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FCE6-065E-4012-B46F-E59067594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3253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E4BCA-4899-453A-B742-80A5A45E6332}" type="datetimeFigureOut">
              <a:rPr lang="ru-RU" smtClean="0"/>
              <a:t>08.03.2023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FCE6-065E-4012-B46F-E59067594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468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E4BCA-4899-453A-B742-80A5A45E6332}" type="datetimeFigureOut">
              <a:rPr lang="ru-RU" smtClean="0"/>
              <a:t>08.03.2023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FCE6-065E-4012-B46F-E59067594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023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E4BCA-4899-453A-B742-80A5A45E6332}" type="datetimeFigureOut">
              <a:rPr lang="ru-RU" smtClean="0"/>
              <a:t>08.03.2023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FCE6-065E-4012-B46F-E59067594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632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E4BCA-4899-453A-B742-80A5A45E6332}" type="datetimeFigureOut">
              <a:rPr lang="ru-RU" smtClean="0"/>
              <a:t>08.03.2023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FCE6-065E-4012-B46F-E59067594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492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E4BCA-4899-453A-B742-80A5A45E6332}" type="datetimeFigureOut">
              <a:rPr lang="ru-RU" smtClean="0"/>
              <a:t>08.03.2023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FCE6-065E-4012-B46F-E59067594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831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E4BCA-4899-453A-B742-80A5A45E6332}" type="datetimeFigureOut">
              <a:rPr lang="ru-RU" smtClean="0"/>
              <a:t>08.03.2023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FCE6-065E-4012-B46F-E59067594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035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E4BCA-4899-453A-B742-80A5A45E6332}" type="datetimeFigureOut">
              <a:rPr lang="ru-RU" smtClean="0"/>
              <a:t>08.03.2023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6FFCE6-065E-4012-B46F-E59067594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2846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8408" y="646981"/>
            <a:ext cx="11723298" cy="5650302"/>
          </a:xfrm>
        </p:spPr>
        <p:txBody>
          <a:bodyPr>
            <a:noAutofit/>
          </a:bodyPr>
          <a:lstStyle/>
          <a:p>
            <a:pPr algn="just"/>
            <a:r>
              <a:rPr lang="ru-RU" sz="4400" dirty="0" smtClean="0">
                <a:latin typeface="+mn-lt"/>
              </a:rPr>
              <a:t>   </a:t>
            </a:r>
            <a:r>
              <a:rPr lang="ru-RU" sz="4400" dirty="0" err="1" smtClean="0">
                <a:latin typeface="+mn-lt"/>
              </a:rPr>
              <a:t>С_б_рать</a:t>
            </a:r>
            <a:r>
              <a:rPr lang="ru-RU" sz="4400" dirty="0" smtClean="0">
                <a:latin typeface="+mn-lt"/>
              </a:rPr>
              <a:t> </a:t>
            </a:r>
            <a:r>
              <a:rPr lang="ru-RU" sz="4400" dirty="0" err="1" smtClean="0">
                <a:latin typeface="+mn-lt"/>
              </a:rPr>
              <a:t>кр_пиву</a:t>
            </a:r>
            <a:r>
              <a:rPr lang="ru-RU" sz="4400" dirty="0" smtClean="0">
                <a:latin typeface="+mn-lt"/>
              </a:rPr>
              <a:t> </a:t>
            </a:r>
            <a:r>
              <a:rPr lang="ru-RU" sz="4400" dirty="0">
                <a:latin typeface="+mn-lt"/>
              </a:rPr>
              <a:t>для </a:t>
            </a:r>
            <a:r>
              <a:rPr lang="ru-RU" sz="4400" dirty="0" err="1" smtClean="0">
                <a:latin typeface="+mn-lt"/>
              </a:rPr>
              <a:t>л_чебных</a:t>
            </a:r>
            <a:r>
              <a:rPr lang="ru-RU" sz="4400" dirty="0" smtClean="0">
                <a:latin typeface="+mn-lt"/>
              </a:rPr>
              <a:t> </a:t>
            </a:r>
            <a:r>
              <a:rPr lang="ru-RU" sz="4400" dirty="0" err="1" smtClean="0">
                <a:latin typeface="+mn-lt"/>
              </a:rPr>
              <a:t>цел_й</a:t>
            </a:r>
            <a:r>
              <a:rPr lang="ru-RU" sz="4400" dirty="0" smtClean="0">
                <a:latin typeface="+mn-lt"/>
              </a:rPr>
              <a:t> </a:t>
            </a:r>
            <a:r>
              <a:rPr lang="ru-RU" sz="4400" dirty="0" err="1" smtClean="0">
                <a:latin typeface="+mn-lt"/>
              </a:rPr>
              <a:t>р_к_м_нду_тся</a:t>
            </a:r>
            <a:r>
              <a:rPr lang="ru-RU" sz="4400" dirty="0" smtClean="0">
                <a:latin typeface="+mn-lt"/>
              </a:rPr>
              <a:t> </a:t>
            </a:r>
            <a:r>
              <a:rPr lang="ru-RU" sz="4400" dirty="0">
                <a:latin typeface="+mn-lt"/>
              </a:rPr>
              <a:t>во время </a:t>
            </a:r>
            <a:r>
              <a:rPr lang="ru-RU" sz="4400" dirty="0" smtClean="0">
                <a:latin typeface="+mn-lt"/>
              </a:rPr>
              <a:t>цветения</a:t>
            </a:r>
            <a:r>
              <a:rPr lang="ru-RU" sz="4400" dirty="0">
                <a:latin typeface="+mn-lt"/>
              </a:rPr>
              <a:t>: в этот </a:t>
            </a:r>
            <a:r>
              <a:rPr lang="ru-RU" sz="4400" dirty="0" err="1" smtClean="0">
                <a:latin typeface="+mn-lt"/>
              </a:rPr>
              <a:t>п_риод</a:t>
            </a:r>
            <a:r>
              <a:rPr lang="ru-RU" sz="4400" dirty="0" smtClean="0">
                <a:latin typeface="+mn-lt"/>
              </a:rPr>
              <a:t> </a:t>
            </a:r>
            <a:r>
              <a:rPr lang="ru-RU" sz="4400" dirty="0">
                <a:latin typeface="+mn-lt"/>
              </a:rPr>
              <a:t>в </a:t>
            </a:r>
            <a:r>
              <a:rPr lang="ru-RU" sz="4400" dirty="0" err="1" smtClean="0">
                <a:latin typeface="+mn-lt"/>
              </a:rPr>
              <a:t>р_стени</a:t>
            </a:r>
            <a:r>
              <a:rPr lang="ru-RU" sz="4400" dirty="0" smtClean="0">
                <a:latin typeface="+mn-lt"/>
              </a:rPr>
              <a:t>_ </a:t>
            </a:r>
            <a:r>
              <a:rPr lang="ru-RU" sz="4400" dirty="0" err="1" smtClean="0">
                <a:latin typeface="+mn-lt"/>
              </a:rPr>
              <a:t>н_капл_ва_тся</a:t>
            </a:r>
            <a:r>
              <a:rPr lang="ru-RU" sz="4400" dirty="0" smtClean="0">
                <a:latin typeface="+mn-lt"/>
              </a:rPr>
              <a:t> </a:t>
            </a:r>
            <a:r>
              <a:rPr lang="ru-RU" sz="4400" dirty="0">
                <a:latin typeface="+mn-lt"/>
              </a:rPr>
              <a:t>наибольшее </a:t>
            </a:r>
            <a:r>
              <a:rPr lang="ru-RU" sz="4400" dirty="0" err="1" smtClean="0">
                <a:latin typeface="+mn-lt"/>
              </a:rPr>
              <a:t>к_личество</a:t>
            </a:r>
            <a:r>
              <a:rPr lang="ru-RU" sz="4400" dirty="0" smtClean="0">
                <a:latin typeface="+mn-lt"/>
              </a:rPr>
              <a:t> </a:t>
            </a:r>
            <a:r>
              <a:rPr lang="ru-RU" sz="4400" dirty="0" err="1" smtClean="0">
                <a:latin typeface="+mn-lt"/>
              </a:rPr>
              <a:t>б_ологически</a:t>
            </a:r>
            <a:r>
              <a:rPr lang="ru-RU" sz="4400" dirty="0" smtClean="0">
                <a:latin typeface="+mn-lt"/>
              </a:rPr>
              <a:t> _</a:t>
            </a:r>
            <a:r>
              <a:rPr lang="ru-RU" sz="4400" dirty="0" err="1" smtClean="0">
                <a:latin typeface="+mn-lt"/>
              </a:rPr>
              <a:t>ктивных</a:t>
            </a:r>
            <a:r>
              <a:rPr lang="ru-RU" sz="4400" dirty="0" smtClean="0">
                <a:latin typeface="+mn-lt"/>
              </a:rPr>
              <a:t> </a:t>
            </a:r>
            <a:r>
              <a:rPr lang="ru-RU" sz="4400" dirty="0" err="1" smtClean="0">
                <a:latin typeface="+mn-lt"/>
              </a:rPr>
              <a:t>в_ществ</a:t>
            </a:r>
            <a:r>
              <a:rPr lang="ru-RU" sz="4400" dirty="0">
                <a:latin typeface="+mn-lt"/>
              </a:rPr>
              <a:t>. Весной, когда </a:t>
            </a:r>
            <a:r>
              <a:rPr lang="ru-RU" sz="4400" dirty="0" err="1" smtClean="0">
                <a:latin typeface="+mn-lt"/>
              </a:rPr>
              <a:t>з_пасы</a:t>
            </a:r>
            <a:r>
              <a:rPr lang="ru-RU" sz="4400" dirty="0" smtClean="0">
                <a:latin typeface="+mn-lt"/>
              </a:rPr>
              <a:t> </a:t>
            </a:r>
            <a:r>
              <a:rPr lang="ru-RU" sz="4400" dirty="0" err="1" smtClean="0">
                <a:latin typeface="+mn-lt"/>
              </a:rPr>
              <a:t>в_т_минов</a:t>
            </a:r>
            <a:r>
              <a:rPr lang="ru-RU" sz="4400" dirty="0" smtClean="0">
                <a:latin typeface="+mn-lt"/>
              </a:rPr>
              <a:t> </a:t>
            </a:r>
            <a:r>
              <a:rPr lang="ru-RU" sz="4400" dirty="0">
                <a:latin typeface="+mn-lt"/>
              </a:rPr>
              <a:t>в </a:t>
            </a:r>
            <a:r>
              <a:rPr lang="ru-RU" sz="4400" dirty="0" smtClean="0">
                <a:latin typeface="+mn-lt"/>
              </a:rPr>
              <a:t>_</a:t>
            </a:r>
            <a:r>
              <a:rPr lang="ru-RU" sz="4400" dirty="0" err="1" smtClean="0">
                <a:latin typeface="+mn-lt"/>
              </a:rPr>
              <a:t>рг_низме</a:t>
            </a:r>
            <a:r>
              <a:rPr lang="ru-RU" sz="4400" dirty="0" smtClean="0">
                <a:latin typeface="+mn-lt"/>
              </a:rPr>
              <a:t> </a:t>
            </a:r>
            <a:r>
              <a:rPr lang="ru-RU" sz="4400" dirty="0" err="1" smtClean="0">
                <a:latin typeface="+mn-lt"/>
              </a:rPr>
              <a:t>исс_ка_т</a:t>
            </a:r>
            <a:r>
              <a:rPr lang="ru-RU" sz="4400" dirty="0">
                <a:latin typeface="+mn-lt"/>
              </a:rPr>
              <a:t>, полезны </a:t>
            </a:r>
            <a:r>
              <a:rPr lang="ru-RU" sz="4400" dirty="0" err="1" smtClean="0">
                <a:latin typeface="+mn-lt"/>
              </a:rPr>
              <a:t>с_латы</a:t>
            </a:r>
            <a:r>
              <a:rPr lang="ru-RU" sz="4400" dirty="0" smtClean="0">
                <a:latin typeface="+mn-lt"/>
              </a:rPr>
              <a:t> </a:t>
            </a:r>
            <a:r>
              <a:rPr lang="ru-RU" sz="4400" dirty="0">
                <a:latin typeface="+mn-lt"/>
              </a:rPr>
              <a:t>из нежных </a:t>
            </a:r>
            <a:r>
              <a:rPr lang="ru-RU" sz="4400" dirty="0" err="1" smtClean="0">
                <a:latin typeface="+mn-lt"/>
              </a:rPr>
              <a:t>в_рхуш_к</a:t>
            </a:r>
            <a:r>
              <a:rPr lang="ru-RU" sz="4400" dirty="0" smtClean="0">
                <a:latin typeface="+mn-lt"/>
              </a:rPr>
              <a:t> </a:t>
            </a:r>
            <a:r>
              <a:rPr lang="ru-RU" sz="4400" dirty="0" err="1" smtClean="0">
                <a:latin typeface="+mn-lt"/>
              </a:rPr>
              <a:t>кр_пивы</a:t>
            </a:r>
            <a:r>
              <a:rPr lang="ru-RU" sz="4400" dirty="0">
                <a:latin typeface="+mn-lt"/>
              </a:rPr>
              <a:t>. Их </a:t>
            </a:r>
            <a:r>
              <a:rPr lang="ru-RU" sz="4400" dirty="0" err="1" smtClean="0">
                <a:latin typeface="+mn-lt"/>
              </a:rPr>
              <a:t>предв_рительно</a:t>
            </a:r>
            <a:r>
              <a:rPr lang="ru-RU" sz="4400" dirty="0" smtClean="0">
                <a:latin typeface="+mn-lt"/>
              </a:rPr>
              <a:t> </a:t>
            </a:r>
            <a:r>
              <a:rPr lang="ru-RU" sz="4400" dirty="0" err="1" smtClean="0">
                <a:latin typeface="+mn-lt"/>
              </a:rPr>
              <a:t>пр_м_вают</a:t>
            </a:r>
            <a:r>
              <a:rPr lang="ru-RU" sz="4400" dirty="0" smtClean="0">
                <a:latin typeface="+mn-lt"/>
              </a:rPr>
              <a:t> </a:t>
            </a:r>
            <a:r>
              <a:rPr lang="ru-RU" sz="4400" dirty="0">
                <a:latin typeface="+mn-lt"/>
              </a:rPr>
              <a:t>под струей горячей воды, затем </a:t>
            </a:r>
            <a:r>
              <a:rPr lang="ru-RU" sz="4400" dirty="0" err="1" smtClean="0">
                <a:latin typeface="+mn-lt"/>
              </a:rPr>
              <a:t>ра_т_рают</a:t>
            </a:r>
            <a:r>
              <a:rPr lang="ru-RU" sz="4400" dirty="0" smtClean="0">
                <a:latin typeface="+mn-lt"/>
              </a:rPr>
              <a:t> </a:t>
            </a:r>
            <a:r>
              <a:rPr lang="ru-RU" sz="4400" dirty="0">
                <a:latin typeface="+mn-lt"/>
              </a:rPr>
              <a:t>пальцами, чтобы </a:t>
            </a:r>
            <a:r>
              <a:rPr lang="ru-RU" sz="4400" dirty="0" err="1" smtClean="0">
                <a:latin typeface="+mn-lt"/>
              </a:rPr>
              <a:t>и_бавиться</a:t>
            </a:r>
            <a:r>
              <a:rPr lang="ru-RU" sz="4400" dirty="0" smtClean="0">
                <a:latin typeface="+mn-lt"/>
              </a:rPr>
              <a:t> </a:t>
            </a:r>
            <a:r>
              <a:rPr lang="ru-RU" sz="4400" dirty="0">
                <a:latin typeface="+mn-lt"/>
              </a:rPr>
              <a:t>от жгучих </a:t>
            </a:r>
            <a:r>
              <a:rPr lang="ru-RU" sz="4400" dirty="0" err="1" smtClean="0">
                <a:latin typeface="+mn-lt"/>
              </a:rPr>
              <a:t>игол_к</a:t>
            </a:r>
            <a:r>
              <a:rPr lang="ru-RU" sz="4400" dirty="0">
                <a:latin typeface="+mn-lt"/>
              </a:rPr>
              <a:t>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8408" y="211857"/>
            <a:ext cx="11723298" cy="63353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ОРФОГРАФИЧЕСКИЙ ПРАКТИКУМ</a:t>
            </a:r>
            <a:endParaRPr lang="ru-RU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947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8408" y="646981"/>
            <a:ext cx="11723298" cy="5650302"/>
          </a:xfrm>
        </p:spPr>
        <p:txBody>
          <a:bodyPr>
            <a:noAutofit/>
          </a:bodyPr>
          <a:lstStyle/>
          <a:p>
            <a:pPr algn="just"/>
            <a:r>
              <a:rPr lang="ru-RU" sz="4400" dirty="0" smtClean="0">
                <a:latin typeface="+mn-lt"/>
              </a:rPr>
              <a:t>   С</a:t>
            </a:r>
            <a:r>
              <a:rPr lang="ru-RU" sz="4400" dirty="0" smtClean="0">
                <a:solidFill>
                  <a:srgbClr val="FF0000"/>
                </a:solidFill>
                <a:latin typeface="+mn-lt"/>
              </a:rPr>
              <a:t>о</a:t>
            </a:r>
            <a:r>
              <a:rPr lang="ru-RU" sz="4400" dirty="0" smtClean="0">
                <a:latin typeface="+mn-lt"/>
              </a:rPr>
              <a:t>б</a:t>
            </a:r>
            <a:r>
              <a:rPr lang="ru-RU" sz="4400" dirty="0" smtClean="0">
                <a:solidFill>
                  <a:srgbClr val="FF0000"/>
                </a:solidFill>
                <a:latin typeface="+mn-lt"/>
              </a:rPr>
              <a:t>и</a:t>
            </a:r>
            <a:r>
              <a:rPr lang="ru-RU" sz="4400" dirty="0" smtClean="0">
                <a:latin typeface="+mn-lt"/>
              </a:rPr>
              <a:t>рать </a:t>
            </a:r>
            <a:r>
              <a:rPr lang="ru-RU" sz="4400" dirty="0">
                <a:latin typeface="+mn-lt"/>
              </a:rPr>
              <a:t>кр</a:t>
            </a:r>
            <a:r>
              <a:rPr lang="ru-RU" sz="4400" dirty="0">
                <a:solidFill>
                  <a:srgbClr val="FF0000"/>
                </a:solidFill>
                <a:latin typeface="+mn-lt"/>
              </a:rPr>
              <a:t>а</a:t>
            </a:r>
            <a:r>
              <a:rPr lang="ru-RU" sz="4400" dirty="0">
                <a:latin typeface="+mn-lt"/>
              </a:rPr>
              <a:t>пиву для л</a:t>
            </a:r>
            <a:r>
              <a:rPr lang="ru-RU" sz="4400" dirty="0">
                <a:solidFill>
                  <a:srgbClr val="FF0000"/>
                </a:solidFill>
                <a:latin typeface="+mn-lt"/>
              </a:rPr>
              <a:t>е</a:t>
            </a:r>
            <a:r>
              <a:rPr lang="ru-RU" sz="4400" dirty="0">
                <a:latin typeface="+mn-lt"/>
              </a:rPr>
              <a:t>чебных цел</a:t>
            </a:r>
            <a:r>
              <a:rPr lang="ru-RU" sz="4400" dirty="0">
                <a:solidFill>
                  <a:srgbClr val="FF0000"/>
                </a:solidFill>
                <a:latin typeface="+mn-lt"/>
              </a:rPr>
              <a:t>е</a:t>
            </a:r>
            <a:r>
              <a:rPr lang="ru-RU" sz="4400" dirty="0">
                <a:latin typeface="+mn-lt"/>
              </a:rPr>
              <a:t>й р</a:t>
            </a:r>
            <a:r>
              <a:rPr lang="ru-RU" sz="4400" dirty="0">
                <a:solidFill>
                  <a:srgbClr val="FF0000"/>
                </a:solidFill>
                <a:latin typeface="+mn-lt"/>
              </a:rPr>
              <a:t>е</a:t>
            </a:r>
            <a:r>
              <a:rPr lang="ru-RU" sz="4400" dirty="0">
                <a:latin typeface="+mn-lt"/>
              </a:rPr>
              <a:t>к</a:t>
            </a:r>
            <a:r>
              <a:rPr lang="ru-RU" sz="4400" dirty="0">
                <a:solidFill>
                  <a:srgbClr val="FF0000"/>
                </a:solidFill>
                <a:latin typeface="+mn-lt"/>
              </a:rPr>
              <a:t>о</a:t>
            </a:r>
            <a:r>
              <a:rPr lang="ru-RU" sz="4400" dirty="0">
                <a:latin typeface="+mn-lt"/>
              </a:rPr>
              <a:t>м</a:t>
            </a:r>
            <a:r>
              <a:rPr lang="ru-RU" sz="4400" dirty="0">
                <a:solidFill>
                  <a:srgbClr val="FF0000"/>
                </a:solidFill>
                <a:latin typeface="+mn-lt"/>
              </a:rPr>
              <a:t>е</a:t>
            </a:r>
            <a:r>
              <a:rPr lang="ru-RU" sz="4400" dirty="0">
                <a:latin typeface="+mn-lt"/>
              </a:rPr>
              <a:t>нду</a:t>
            </a:r>
            <a:r>
              <a:rPr lang="ru-RU" sz="4400" dirty="0">
                <a:solidFill>
                  <a:srgbClr val="FF0000"/>
                </a:solidFill>
                <a:latin typeface="+mn-lt"/>
              </a:rPr>
              <a:t>е</a:t>
            </a:r>
            <a:r>
              <a:rPr lang="ru-RU" sz="4400" dirty="0">
                <a:latin typeface="+mn-lt"/>
              </a:rPr>
              <a:t>тся во </a:t>
            </a:r>
            <a:r>
              <a:rPr lang="ru-RU" sz="4400" dirty="0" smtClean="0">
                <a:latin typeface="+mn-lt"/>
              </a:rPr>
              <a:t>время </a:t>
            </a:r>
            <a:r>
              <a:rPr lang="ru-RU" sz="4400" dirty="0">
                <a:latin typeface="+mn-lt"/>
              </a:rPr>
              <a:t>цветения: в этот п</a:t>
            </a:r>
            <a:r>
              <a:rPr lang="ru-RU" sz="4400" dirty="0">
                <a:solidFill>
                  <a:srgbClr val="FF0000"/>
                </a:solidFill>
                <a:latin typeface="+mn-lt"/>
              </a:rPr>
              <a:t>е</a:t>
            </a:r>
            <a:r>
              <a:rPr lang="ru-RU" sz="4400" dirty="0">
                <a:latin typeface="+mn-lt"/>
              </a:rPr>
              <a:t>риод в р</a:t>
            </a:r>
            <a:r>
              <a:rPr lang="ru-RU" sz="4400" dirty="0">
                <a:solidFill>
                  <a:srgbClr val="FF0000"/>
                </a:solidFill>
                <a:latin typeface="+mn-lt"/>
              </a:rPr>
              <a:t>а</a:t>
            </a:r>
            <a:r>
              <a:rPr lang="ru-RU" sz="4400" dirty="0">
                <a:latin typeface="+mn-lt"/>
              </a:rPr>
              <a:t>стени</a:t>
            </a:r>
            <a:r>
              <a:rPr lang="ru-RU" sz="4400" dirty="0">
                <a:solidFill>
                  <a:srgbClr val="FF0000"/>
                </a:solidFill>
                <a:latin typeface="+mn-lt"/>
              </a:rPr>
              <a:t>и</a:t>
            </a:r>
            <a:r>
              <a:rPr lang="ru-RU" sz="4400" dirty="0">
                <a:latin typeface="+mn-lt"/>
              </a:rPr>
              <a:t> н</a:t>
            </a:r>
            <a:r>
              <a:rPr lang="ru-RU" sz="4400" dirty="0">
                <a:solidFill>
                  <a:srgbClr val="FF0000"/>
                </a:solidFill>
                <a:latin typeface="+mn-lt"/>
              </a:rPr>
              <a:t>а</a:t>
            </a:r>
            <a:r>
              <a:rPr lang="ru-RU" sz="4400" dirty="0">
                <a:latin typeface="+mn-lt"/>
              </a:rPr>
              <a:t>капл</a:t>
            </a:r>
            <a:r>
              <a:rPr lang="ru-RU" sz="4400" dirty="0">
                <a:solidFill>
                  <a:srgbClr val="FF0000"/>
                </a:solidFill>
                <a:latin typeface="+mn-lt"/>
              </a:rPr>
              <a:t>и</a:t>
            </a:r>
            <a:r>
              <a:rPr lang="ru-RU" sz="4400" dirty="0">
                <a:latin typeface="+mn-lt"/>
              </a:rPr>
              <a:t>ва</a:t>
            </a:r>
            <a:r>
              <a:rPr lang="ru-RU" sz="4400" dirty="0">
                <a:solidFill>
                  <a:srgbClr val="FF0000"/>
                </a:solidFill>
                <a:latin typeface="+mn-lt"/>
              </a:rPr>
              <a:t>е</a:t>
            </a:r>
            <a:r>
              <a:rPr lang="ru-RU" sz="4400" dirty="0">
                <a:latin typeface="+mn-lt"/>
              </a:rPr>
              <a:t>тся наибольшее к</a:t>
            </a:r>
            <a:r>
              <a:rPr lang="ru-RU" sz="4400" dirty="0">
                <a:solidFill>
                  <a:srgbClr val="FF0000"/>
                </a:solidFill>
                <a:latin typeface="+mn-lt"/>
              </a:rPr>
              <a:t>о</a:t>
            </a:r>
            <a:r>
              <a:rPr lang="ru-RU" sz="4400" dirty="0">
                <a:latin typeface="+mn-lt"/>
              </a:rPr>
              <a:t>личество б</a:t>
            </a:r>
            <a:r>
              <a:rPr lang="ru-RU" sz="4400" dirty="0">
                <a:solidFill>
                  <a:srgbClr val="FF0000"/>
                </a:solidFill>
                <a:latin typeface="+mn-lt"/>
              </a:rPr>
              <a:t>и</a:t>
            </a:r>
            <a:r>
              <a:rPr lang="ru-RU" sz="4400" dirty="0">
                <a:latin typeface="+mn-lt"/>
              </a:rPr>
              <a:t>ологически </a:t>
            </a:r>
            <a:r>
              <a:rPr lang="ru-RU" sz="4400" dirty="0">
                <a:solidFill>
                  <a:srgbClr val="FF0000"/>
                </a:solidFill>
                <a:latin typeface="+mn-lt"/>
              </a:rPr>
              <a:t>а</a:t>
            </a:r>
            <a:r>
              <a:rPr lang="ru-RU" sz="4400" dirty="0">
                <a:latin typeface="+mn-lt"/>
              </a:rPr>
              <a:t>ктивных в</a:t>
            </a:r>
            <a:r>
              <a:rPr lang="ru-RU" sz="4400" dirty="0">
                <a:solidFill>
                  <a:srgbClr val="FF0000"/>
                </a:solidFill>
                <a:latin typeface="+mn-lt"/>
              </a:rPr>
              <a:t>е</a:t>
            </a:r>
            <a:r>
              <a:rPr lang="ru-RU" sz="4400" dirty="0">
                <a:latin typeface="+mn-lt"/>
              </a:rPr>
              <a:t>ществ. Весной, когда з</a:t>
            </a:r>
            <a:r>
              <a:rPr lang="ru-RU" sz="4400" dirty="0">
                <a:solidFill>
                  <a:srgbClr val="FF0000"/>
                </a:solidFill>
                <a:latin typeface="+mn-lt"/>
              </a:rPr>
              <a:t>а</a:t>
            </a:r>
            <a:r>
              <a:rPr lang="ru-RU" sz="4400" dirty="0">
                <a:latin typeface="+mn-lt"/>
              </a:rPr>
              <a:t>пасы в</a:t>
            </a:r>
            <a:r>
              <a:rPr lang="ru-RU" sz="4400" dirty="0">
                <a:solidFill>
                  <a:srgbClr val="FF0000"/>
                </a:solidFill>
                <a:latin typeface="+mn-lt"/>
              </a:rPr>
              <a:t>и</a:t>
            </a:r>
            <a:r>
              <a:rPr lang="ru-RU" sz="4400" dirty="0">
                <a:latin typeface="+mn-lt"/>
              </a:rPr>
              <a:t>т</a:t>
            </a:r>
            <a:r>
              <a:rPr lang="ru-RU" sz="4400" dirty="0">
                <a:solidFill>
                  <a:srgbClr val="FF0000"/>
                </a:solidFill>
                <a:latin typeface="+mn-lt"/>
              </a:rPr>
              <a:t>а</a:t>
            </a:r>
            <a:r>
              <a:rPr lang="ru-RU" sz="4400" dirty="0">
                <a:latin typeface="+mn-lt"/>
              </a:rPr>
              <a:t>минов в </a:t>
            </a:r>
            <a:r>
              <a:rPr lang="ru-RU" sz="4400" dirty="0">
                <a:solidFill>
                  <a:srgbClr val="FF0000"/>
                </a:solidFill>
                <a:latin typeface="+mn-lt"/>
              </a:rPr>
              <a:t>о</a:t>
            </a:r>
            <a:r>
              <a:rPr lang="ru-RU" sz="4400" dirty="0">
                <a:latin typeface="+mn-lt"/>
              </a:rPr>
              <a:t>рг</a:t>
            </a:r>
            <a:r>
              <a:rPr lang="ru-RU" sz="4400" dirty="0">
                <a:solidFill>
                  <a:srgbClr val="FF0000"/>
                </a:solidFill>
                <a:latin typeface="+mn-lt"/>
              </a:rPr>
              <a:t>а</a:t>
            </a:r>
            <a:r>
              <a:rPr lang="ru-RU" sz="4400" dirty="0">
                <a:latin typeface="+mn-lt"/>
              </a:rPr>
              <a:t>низме исс</a:t>
            </a:r>
            <a:r>
              <a:rPr lang="ru-RU" sz="4400" dirty="0">
                <a:solidFill>
                  <a:srgbClr val="FF0000"/>
                </a:solidFill>
                <a:latin typeface="+mn-lt"/>
              </a:rPr>
              <a:t>я</a:t>
            </a:r>
            <a:r>
              <a:rPr lang="ru-RU" sz="4400" dirty="0">
                <a:latin typeface="+mn-lt"/>
              </a:rPr>
              <a:t>ка</a:t>
            </a:r>
            <a:r>
              <a:rPr lang="ru-RU" sz="4400" dirty="0">
                <a:solidFill>
                  <a:srgbClr val="FF0000"/>
                </a:solidFill>
                <a:latin typeface="+mn-lt"/>
              </a:rPr>
              <a:t>ю</a:t>
            </a:r>
            <a:r>
              <a:rPr lang="ru-RU" sz="4400" dirty="0">
                <a:latin typeface="+mn-lt"/>
              </a:rPr>
              <a:t>т, полезны с</a:t>
            </a:r>
            <a:r>
              <a:rPr lang="ru-RU" sz="4400" dirty="0">
                <a:solidFill>
                  <a:srgbClr val="FF0000"/>
                </a:solidFill>
                <a:latin typeface="+mn-lt"/>
              </a:rPr>
              <a:t>а</a:t>
            </a:r>
            <a:r>
              <a:rPr lang="ru-RU" sz="4400" dirty="0">
                <a:latin typeface="+mn-lt"/>
              </a:rPr>
              <a:t>латы из нежных в</a:t>
            </a:r>
            <a:r>
              <a:rPr lang="ru-RU" sz="4400" dirty="0">
                <a:solidFill>
                  <a:srgbClr val="FF0000"/>
                </a:solidFill>
                <a:latin typeface="+mn-lt"/>
              </a:rPr>
              <a:t>е</a:t>
            </a:r>
            <a:r>
              <a:rPr lang="ru-RU" sz="4400" dirty="0">
                <a:latin typeface="+mn-lt"/>
              </a:rPr>
              <a:t>рхуш</a:t>
            </a:r>
            <a:r>
              <a:rPr lang="ru-RU" sz="4400" dirty="0">
                <a:solidFill>
                  <a:srgbClr val="FF0000"/>
                </a:solidFill>
                <a:latin typeface="+mn-lt"/>
              </a:rPr>
              <a:t>е</a:t>
            </a:r>
            <a:r>
              <a:rPr lang="ru-RU" sz="4400" dirty="0">
                <a:latin typeface="+mn-lt"/>
              </a:rPr>
              <a:t>к кр</a:t>
            </a:r>
            <a:r>
              <a:rPr lang="ru-RU" sz="4400" dirty="0">
                <a:solidFill>
                  <a:srgbClr val="FF0000"/>
                </a:solidFill>
                <a:latin typeface="+mn-lt"/>
              </a:rPr>
              <a:t>а</a:t>
            </a:r>
            <a:r>
              <a:rPr lang="ru-RU" sz="4400" dirty="0">
                <a:latin typeface="+mn-lt"/>
              </a:rPr>
              <a:t>пивы. Их предв</a:t>
            </a:r>
            <a:r>
              <a:rPr lang="ru-RU" sz="4400" dirty="0">
                <a:solidFill>
                  <a:srgbClr val="FF0000"/>
                </a:solidFill>
                <a:latin typeface="+mn-lt"/>
              </a:rPr>
              <a:t>а</a:t>
            </a:r>
            <a:r>
              <a:rPr lang="ru-RU" sz="4400" dirty="0">
                <a:latin typeface="+mn-lt"/>
              </a:rPr>
              <a:t>рительно пр</a:t>
            </a:r>
            <a:r>
              <a:rPr lang="ru-RU" sz="4400" dirty="0">
                <a:solidFill>
                  <a:srgbClr val="FF0000"/>
                </a:solidFill>
                <a:latin typeface="+mn-lt"/>
              </a:rPr>
              <a:t>о</a:t>
            </a:r>
            <a:r>
              <a:rPr lang="ru-RU" sz="4400" dirty="0">
                <a:latin typeface="+mn-lt"/>
              </a:rPr>
              <a:t>м</a:t>
            </a:r>
            <a:r>
              <a:rPr lang="ru-RU" sz="4400" dirty="0">
                <a:solidFill>
                  <a:srgbClr val="FF0000"/>
                </a:solidFill>
                <a:latin typeface="+mn-lt"/>
              </a:rPr>
              <a:t>ы</a:t>
            </a:r>
            <a:r>
              <a:rPr lang="ru-RU" sz="4400" dirty="0">
                <a:latin typeface="+mn-lt"/>
              </a:rPr>
              <a:t>вают под струей горячей воды, затем ра</a:t>
            </a:r>
            <a:r>
              <a:rPr lang="ru-RU" sz="4400" dirty="0">
                <a:solidFill>
                  <a:srgbClr val="FF0000"/>
                </a:solidFill>
                <a:latin typeface="+mn-lt"/>
              </a:rPr>
              <a:t>с</a:t>
            </a:r>
            <a:r>
              <a:rPr lang="ru-RU" sz="4400" dirty="0">
                <a:latin typeface="+mn-lt"/>
              </a:rPr>
              <a:t>т</a:t>
            </a:r>
            <a:r>
              <a:rPr lang="ru-RU" sz="4400" dirty="0">
                <a:solidFill>
                  <a:srgbClr val="FF0000"/>
                </a:solidFill>
                <a:latin typeface="+mn-lt"/>
              </a:rPr>
              <a:t>и</a:t>
            </a:r>
            <a:r>
              <a:rPr lang="ru-RU" sz="4400" dirty="0">
                <a:latin typeface="+mn-lt"/>
              </a:rPr>
              <a:t>рают пальцами, чтобы и</a:t>
            </a:r>
            <a:r>
              <a:rPr lang="ru-RU" sz="4400" dirty="0">
                <a:solidFill>
                  <a:srgbClr val="FF0000"/>
                </a:solidFill>
                <a:latin typeface="+mn-lt"/>
              </a:rPr>
              <a:t>з</a:t>
            </a:r>
            <a:r>
              <a:rPr lang="ru-RU" sz="4400" dirty="0">
                <a:latin typeface="+mn-lt"/>
              </a:rPr>
              <a:t>бавиться от жгучих игол</a:t>
            </a:r>
            <a:r>
              <a:rPr lang="ru-RU" sz="4400" dirty="0">
                <a:solidFill>
                  <a:srgbClr val="FF0000"/>
                </a:solidFill>
                <a:latin typeface="+mn-lt"/>
              </a:rPr>
              <a:t>о</a:t>
            </a:r>
            <a:r>
              <a:rPr lang="ru-RU" sz="4400" dirty="0">
                <a:latin typeface="+mn-lt"/>
              </a:rPr>
              <a:t>к.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8408" y="211857"/>
            <a:ext cx="11723298" cy="63353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ОРФОГРАФИЧЕСКИЙ ПРАКТИКУМ</a:t>
            </a:r>
            <a:endParaRPr lang="ru-RU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668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8408" y="646981"/>
            <a:ext cx="11723298" cy="5650302"/>
          </a:xfrm>
        </p:spPr>
        <p:txBody>
          <a:bodyPr>
            <a:noAutofit/>
          </a:bodyPr>
          <a:lstStyle/>
          <a:p>
            <a:pPr algn="just"/>
            <a:r>
              <a:rPr lang="ru-RU" sz="4400" dirty="0" smtClean="0">
                <a:latin typeface="+mn-lt"/>
              </a:rPr>
              <a:t>   </a:t>
            </a:r>
            <a:endParaRPr lang="ru-RU" sz="4400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8408" y="211857"/>
            <a:ext cx="11723298" cy="63353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ОРФОГРАФИЧЕСКИЙ ПРАКТИКУМ</a:t>
            </a:r>
            <a:endParaRPr lang="ru-RU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380999" y="646981"/>
            <a:ext cx="11678729" cy="611612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</a:pPr>
            <a:r>
              <a:rPr lang="ru-RU" dirty="0" smtClean="0"/>
              <a:t>  </a:t>
            </a:r>
            <a:r>
              <a:rPr lang="ru-RU" sz="3100" dirty="0" smtClean="0"/>
              <a:t>Ранним летним утром мы отправляемся на рыбалку. Заря едва разгорается, и природа еще преспокойно дремлет. В низине расстилается молочно-белый туман. По узкой тропинке среди темно-зеленых зарослей орешника пробираемся к небольшой речонке. Покрытая росой трава касается наших ног. Серебряные росинки переливаются в лучах солнца.</a:t>
            </a:r>
          </a:p>
          <a:p>
            <a:pPr algn="just">
              <a:spcBef>
                <a:spcPts val="0"/>
              </a:spcBef>
            </a:pPr>
            <a:r>
              <a:rPr lang="ru-RU" sz="3100" dirty="0" smtClean="0"/>
              <a:t>    Речка неширокая, но достаточно глубокая. Берега ее с каждым годом все больше зарастают тростником, кустами. На песчаном берегу лежат прибитые водой водоросли. Волна тихо плещется о борта рыбачьей лодки. Забираемся в камышовые заросли и располагаемся там с удочками.</a:t>
            </a:r>
          </a:p>
          <a:p>
            <a:pPr algn="just">
              <a:spcBef>
                <a:spcPts val="0"/>
              </a:spcBef>
            </a:pPr>
            <a:r>
              <a:rPr lang="ru-RU" sz="3100" dirty="0" smtClean="0"/>
              <a:t>   Солнце начинает припекать, но оно не обжигает уже успевшие загореть за лето лицо и плечи. Все вокруг преображается под его лучами. Ярко заблестела река. Легкий ветерок коснулся прибрежных камышей, и они тихо качнулись и слегка пригнулись к воде. </a:t>
            </a:r>
            <a:endParaRPr lang="ru-RU" sz="3100" dirty="0"/>
          </a:p>
        </p:txBody>
      </p:sp>
    </p:spTree>
    <p:extLst>
      <p:ext uri="{BB962C8B-B14F-4D97-AF65-F5344CB8AC3E}">
        <p14:creationId xmlns:p14="http://schemas.microsoft.com/office/powerpoint/2010/main" val="306866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8408" y="646981"/>
            <a:ext cx="11723298" cy="5650302"/>
          </a:xfrm>
        </p:spPr>
        <p:txBody>
          <a:bodyPr>
            <a:noAutofit/>
          </a:bodyPr>
          <a:lstStyle/>
          <a:p>
            <a:pPr algn="just"/>
            <a:r>
              <a:rPr lang="ru-RU" sz="4400" dirty="0" smtClean="0">
                <a:latin typeface="+mn-lt"/>
              </a:rPr>
              <a:t>   </a:t>
            </a:r>
            <a:endParaRPr lang="ru-RU" sz="4400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8408" y="211857"/>
            <a:ext cx="11723298" cy="63353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САМОПРОВЕРКА</a:t>
            </a:r>
            <a:endParaRPr lang="ru-RU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380999" y="646981"/>
            <a:ext cx="11678729" cy="611612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</a:pPr>
            <a:r>
              <a:rPr lang="ru-RU" dirty="0" smtClean="0"/>
              <a:t> 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утр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енн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ей з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 учас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ники эксп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диции снова выступили в  поход, ст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раясь  пр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держ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ваться ко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нн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ой тропы. Следуя 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доль реки, извилистая тропа укл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ня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тся 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северо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восток, но не д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ходит до истоков, а п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ворач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вает на север и взб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рается на п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вал.</a:t>
            </a:r>
          </a:p>
          <a:p>
            <a:pPr algn="just">
              <a:spcBef>
                <a:spcPts val="0"/>
              </a:spcBef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Пут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шественникам пр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шлось пр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одолеть д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вольн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крутой под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ъ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ем, и с в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ршины хре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перед ними 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ткрылась пр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красная п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рама: слев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тянулась цепь холмов, справ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д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лина, п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крытая темным лесом, а дальше - болот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стая реч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нка.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391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9022" y="868092"/>
            <a:ext cx="11532079" cy="5869137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3600" dirty="0" err="1"/>
              <a:t>П..теплело</a:t>
            </a:r>
            <a:r>
              <a:rPr lang="ru-RU" sz="3600" dirty="0"/>
              <a:t>, и от з..</a:t>
            </a:r>
            <a:r>
              <a:rPr lang="ru-RU" sz="3600" dirty="0" err="1"/>
              <a:t>ри</a:t>
            </a:r>
            <a:r>
              <a:rPr lang="ru-RU" sz="3600" dirty="0"/>
              <a:t> и до з..</a:t>
            </a:r>
            <a:r>
              <a:rPr lang="ru-RU" sz="3600" dirty="0" err="1"/>
              <a:t>ри</a:t>
            </a:r>
            <a:r>
              <a:rPr lang="ru-RU" sz="3600" dirty="0"/>
              <a:t> зал..</a:t>
            </a:r>
            <a:r>
              <a:rPr lang="ru-RU" sz="3600" dirty="0" err="1"/>
              <a:t>ваются</a:t>
            </a:r>
            <a:r>
              <a:rPr lang="ru-RU" sz="3600" dirty="0"/>
              <a:t> соловьи. Майская </a:t>
            </a:r>
            <a:r>
              <a:rPr lang="ru-RU" sz="3600" dirty="0" err="1"/>
              <a:t>пр..хлада</a:t>
            </a:r>
            <a:r>
              <a:rPr lang="ru-RU" sz="3600" dirty="0"/>
              <a:t> </a:t>
            </a:r>
            <a:r>
              <a:rPr lang="ru-RU" sz="3600" dirty="0" err="1"/>
              <a:t>укр</a:t>
            </a:r>
            <a:r>
              <a:rPr lang="ru-RU" sz="3600" dirty="0"/>
              <a:t>..</a:t>
            </a:r>
            <a:r>
              <a:rPr lang="ru-RU" sz="3600" dirty="0" err="1"/>
              <a:t>щала</a:t>
            </a:r>
            <a:r>
              <a:rPr lang="ru-RU" sz="3600" dirty="0"/>
              <a:t> их пение, а теперь </a:t>
            </a:r>
            <a:r>
              <a:rPr lang="ru-RU" sz="3600" dirty="0" err="1"/>
              <a:t>пр..шло</a:t>
            </a:r>
            <a:r>
              <a:rPr lang="ru-RU" sz="3600" dirty="0"/>
              <a:t> время слушать </a:t>
            </a:r>
            <a:r>
              <a:rPr lang="ru-RU" sz="3600" dirty="0" err="1"/>
              <a:t>нев</a:t>
            </a:r>
            <a:r>
              <a:rPr lang="ru-RU" sz="3600" dirty="0"/>
              <a:t>..</a:t>
            </a:r>
            <a:r>
              <a:rPr lang="ru-RU" sz="3600" dirty="0" err="1"/>
              <a:t>личку</a:t>
            </a:r>
            <a:r>
              <a:rPr lang="ru-RU" sz="3600" dirty="0"/>
              <a:t>. Всю ночь (не)</a:t>
            </a:r>
            <a:r>
              <a:rPr lang="ru-RU" sz="3600" dirty="0" err="1"/>
              <a:t>смолка..т</a:t>
            </a:r>
            <a:r>
              <a:rPr lang="ru-RU" sz="3600" dirty="0"/>
              <a:t> </a:t>
            </a:r>
            <a:r>
              <a:rPr lang="ru-RU" sz="3600" dirty="0" err="1"/>
              <a:t>солов</a:t>
            </a:r>
            <a:r>
              <a:rPr lang="ru-RU" sz="3600" dirty="0"/>
              <a:t>..иная трель в </a:t>
            </a:r>
            <a:r>
              <a:rPr lang="ru-RU" sz="3600" dirty="0" err="1"/>
              <a:t>пр</a:t>
            </a:r>
            <a:r>
              <a:rPr lang="ru-RU" sz="3600" dirty="0"/>
              <a:t>..</a:t>
            </a:r>
            <a:r>
              <a:rPr lang="ru-RU" sz="3600" dirty="0" err="1"/>
              <a:t>брежных</a:t>
            </a:r>
            <a:r>
              <a:rPr lang="ru-RU" sz="3600" dirty="0"/>
              <a:t> кустах (не)широкой, но красивой </a:t>
            </a:r>
            <a:r>
              <a:rPr lang="ru-RU" sz="3600" dirty="0" err="1"/>
              <a:t>реч</a:t>
            </a:r>
            <a:r>
              <a:rPr lang="ru-RU" sz="3600" dirty="0"/>
              <a:t>..</a:t>
            </a:r>
            <a:r>
              <a:rPr lang="ru-RU" sz="3600" dirty="0" err="1"/>
              <a:t>нки</a:t>
            </a:r>
            <a:r>
              <a:rPr lang="ru-RU" sz="3600" dirty="0"/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3600" dirty="0"/>
              <a:t>	</a:t>
            </a:r>
            <a:r>
              <a:rPr lang="ru-RU" sz="3600" dirty="0" err="1"/>
              <a:t>Солов..и</a:t>
            </a:r>
            <a:r>
              <a:rPr lang="ru-RU" sz="3600" dirty="0"/>
              <a:t> любят </a:t>
            </a:r>
            <a:r>
              <a:rPr lang="ru-RU" sz="3600" dirty="0" err="1"/>
              <a:t>пр..речные</a:t>
            </a:r>
            <a:r>
              <a:rPr lang="ru-RU" sz="3600" dirty="0"/>
              <a:t> </a:t>
            </a:r>
            <a:r>
              <a:rPr lang="ru-RU" sz="3600" dirty="0" err="1"/>
              <a:t>кустарн</a:t>
            </a:r>
            <a:r>
              <a:rPr lang="ru-RU" sz="3600" dirty="0"/>
              <a:t>..</a:t>
            </a:r>
            <a:r>
              <a:rPr lang="ru-RU" sz="3600" dirty="0" err="1"/>
              <a:t>ки</a:t>
            </a:r>
            <a:r>
              <a:rPr lang="ru-RU" sz="3600" dirty="0"/>
              <a:t>, </a:t>
            </a:r>
            <a:r>
              <a:rPr lang="ru-RU" sz="3600" dirty="0" err="1"/>
              <a:t>зар</a:t>
            </a:r>
            <a:r>
              <a:rPr lang="ru-RU" sz="3600" dirty="0"/>
              <a:t>..</a:t>
            </a:r>
            <a:r>
              <a:rPr lang="ru-RU" sz="3600" dirty="0" err="1"/>
              <a:t>сли</a:t>
            </a:r>
            <a:r>
              <a:rPr lang="ru-RU" sz="3600" dirty="0"/>
              <a:t> лесных низин, в которых по утрам </a:t>
            </a:r>
            <a:r>
              <a:rPr lang="ru-RU" sz="3600" dirty="0" err="1"/>
              <a:t>ра</a:t>
            </a:r>
            <a:r>
              <a:rPr lang="ru-RU" sz="3600" dirty="0"/>
              <a:t>(</a:t>
            </a:r>
            <a:r>
              <a:rPr lang="ru-RU" sz="3600" dirty="0" err="1"/>
              <a:t>сс</a:t>
            </a:r>
            <a:r>
              <a:rPr lang="ru-RU" sz="3600" dirty="0"/>
              <a:t>/с)</a:t>
            </a:r>
            <a:r>
              <a:rPr lang="ru-RU" sz="3600" dirty="0" err="1"/>
              <a:t>тила</a:t>
            </a:r>
            <a:r>
              <a:rPr lang="ru-RU" sz="3600" dirty="0"/>
              <a:t>..</a:t>
            </a:r>
            <a:r>
              <a:rPr lang="ru-RU" sz="3600" dirty="0" err="1"/>
              <a:t>тся</a:t>
            </a:r>
            <a:r>
              <a:rPr lang="ru-RU" sz="3600" dirty="0"/>
              <a:t> туман. </a:t>
            </a:r>
            <a:r>
              <a:rPr lang="ru-RU" sz="3600" dirty="0" err="1"/>
              <a:t>Бе</a:t>
            </a:r>
            <a:r>
              <a:rPr lang="ru-RU" sz="3600" dirty="0"/>
              <a:t>..предельная радость </a:t>
            </a:r>
            <a:r>
              <a:rPr lang="ru-RU" sz="3600" dirty="0" err="1"/>
              <a:t>охват..т</a:t>
            </a:r>
            <a:r>
              <a:rPr lang="ru-RU" sz="3600" dirty="0"/>
              <a:t> вас, когда вы </a:t>
            </a:r>
            <a:r>
              <a:rPr lang="ru-RU" sz="3600" dirty="0" err="1"/>
              <a:t>услыш</a:t>
            </a:r>
            <a:r>
              <a:rPr lang="ru-RU" sz="3600" dirty="0"/>
              <a:t>..те эти без..</a:t>
            </a:r>
            <a:r>
              <a:rPr lang="ru-RU" sz="3600" dirty="0" err="1"/>
              <a:t>скусные</a:t>
            </a:r>
            <a:r>
              <a:rPr lang="ru-RU" sz="3600" dirty="0"/>
              <a:t> ч..</a:t>
            </a:r>
            <a:r>
              <a:rPr lang="ru-RU" sz="3600" dirty="0" err="1"/>
              <a:t>рующие</a:t>
            </a:r>
            <a:r>
              <a:rPr lang="ru-RU" sz="3600" dirty="0"/>
              <a:t> пер..</a:t>
            </a:r>
            <a:r>
              <a:rPr lang="ru-RU" sz="3600" dirty="0" err="1"/>
              <a:t>ливы</a:t>
            </a:r>
            <a:r>
              <a:rPr lang="ru-RU" sz="3600" dirty="0"/>
              <a:t>. Голос певца то зам..</a:t>
            </a:r>
            <a:r>
              <a:rPr lang="ru-RU" sz="3600" dirty="0" err="1"/>
              <a:t>ра</a:t>
            </a:r>
            <a:r>
              <a:rPr lang="ru-RU" sz="3600" dirty="0"/>
              <a:t>..т, то громче </a:t>
            </a:r>
            <a:r>
              <a:rPr lang="ru-RU" sz="3600" dirty="0" err="1"/>
              <a:t>вознос</a:t>
            </a:r>
            <a:r>
              <a:rPr lang="ru-RU" sz="3600" dirty="0"/>
              <a:t>..</a:t>
            </a:r>
            <a:r>
              <a:rPr lang="ru-RU" sz="3600" dirty="0" err="1"/>
              <a:t>тся</a:t>
            </a:r>
            <a:r>
              <a:rPr lang="ru-RU" sz="3600" dirty="0"/>
              <a:t>, и эхо вторит соловьиной песне.</a:t>
            </a:r>
          </a:p>
          <a:p>
            <a:endParaRPr lang="ru-RU" dirty="0"/>
          </a:p>
        </p:txBody>
      </p:sp>
      <p:sp>
        <p:nvSpPr>
          <p:cNvPr id="4" name="Подзаголовок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96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ОРФОГРАФИЧЕСКИЙ ПРАКТИКУМ</a:t>
            </a:r>
            <a:endParaRPr lang="ru-RU" sz="32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347915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343</Words>
  <Application>Microsoft Office PowerPoint</Application>
  <PresentationFormat>Широкоэкранный</PresentationFormat>
  <Paragraphs>16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Тема Office</vt:lpstr>
      <vt:lpstr>   С_б_рать кр_пиву для л_чебных цел_й р_к_м_нду_тся во время цветения: в этот п_риод в р_стени_ н_капл_ва_тся наибольшее к_личество б_ологически _ктивных в_ществ. Весной, когда з_пасы в_т_минов в _рг_низме исс_ка_т, полезны с_латы из нежных в_рхуш_к кр_пивы. Их предв_рительно пр_м_вают под струей горячей воды, затем ра_т_рают пальцами, чтобы и_бавиться от жгучих игол_к.</vt:lpstr>
      <vt:lpstr>   Собирать крапиву для лечебных целей рекомендуется во время цветения: в этот период в растении накапливается наибольшее количество биологически активных веществ. Весной, когда запасы витаминов в организме иссякают, полезны салаты из нежных верхушек крапивы. Их предварительно промывают под струей горячей воды, затем растирают пальцами, чтобы избавиться от жгучих иголок.</vt:lpstr>
      <vt:lpstr>   </vt:lpstr>
      <vt:lpstr>   </vt:lpstr>
      <vt:lpstr>ОРФОГРАФИЧЕСКИЙ ПРАКТИКУМ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С_б_рать кр_пиву для л_чебных цел_й р_к_м_нду_тся во время цветения: в этот п_риод в р_стени_ н_капл_ва_тся наибольшее к_личество б_ологически _ктивных в_ществ. Весной, когда з_пасы в_т_минов в _рг_низме иссяка_т, полезны с_латы из нежных в_рхуш_к кр_пивы. Их предв_рительно пр_м_вают под струей горячей воды, затем ра_т_рают пальцами, чтобы и_бавиться от жгучих игол_к.</dc:title>
  <dc:creator>Veles</dc:creator>
  <cp:lastModifiedBy>Veles</cp:lastModifiedBy>
  <cp:revision>6</cp:revision>
  <dcterms:created xsi:type="dcterms:W3CDTF">2023-01-18T17:00:03Z</dcterms:created>
  <dcterms:modified xsi:type="dcterms:W3CDTF">2023-03-08T17:30:20Z</dcterms:modified>
</cp:coreProperties>
</file>