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58" r:id="rId6"/>
    <p:sldId id="264" r:id="rId7"/>
    <p:sldId id="265" r:id="rId8"/>
    <p:sldId id="266" r:id="rId9"/>
    <p:sldId id="267" r:id="rId10"/>
    <p:sldId id="268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F20-4DD6-4AA4-BE39-4D0E702C8809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A2FD0-87BB-44BC-891E-828EB7C36A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833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F20-4DD6-4AA4-BE39-4D0E702C8809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A2FD0-87BB-44BC-891E-828EB7C36A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811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F20-4DD6-4AA4-BE39-4D0E702C8809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A2FD0-87BB-44BC-891E-828EB7C36A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851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F20-4DD6-4AA4-BE39-4D0E702C8809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A2FD0-87BB-44BC-891E-828EB7C36A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081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F20-4DD6-4AA4-BE39-4D0E702C8809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A2FD0-87BB-44BC-891E-828EB7C36A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92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F20-4DD6-4AA4-BE39-4D0E702C8809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A2FD0-87BB-44BC-891E-828EB7C36A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122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F20-4DD6-4AA4-BE39-4D0E702C8809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A2FD0-87BB-44BC-891E-828EB7C36A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42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F20-4DD6-4AA4-BE39-4D0E702C8809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A2FD0-87BB-44BC-891E-828EB7C36A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178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F20-4DD6-4AA4-BE39-4D0E702C8809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A2FD0-87BB-44BC-891E-828EB7C36A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21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F20-4DD6-4AA4-BE39-4D0E702C8809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A2FD0-87BB-44BC-891E-828EB7C36A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7829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F20-4DD6-4AA4-BE39-4D0E702C8809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A2FD0-87BB-44BC-891E-828EB7C36A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0022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DAF20-4DD6-4AA4-BE39-4D0E702C8809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A2FD0-87BB-44BC-891E-828EB7C36A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665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1154" y="-138023"/>
            <a:ext cx="11913079" cy="715993"/>
          </a:xfrm>
        </p:spPr>
        <p:txBody>
          <a:bodyPr>
            <a:normAutofit/>
          </a:bodyPr>
          <a:lstStyle/>
          <a:p>
            <a:r>
              <a:rPr lang="ru-RU" sz="4400" b="1" dirty="0" smtClean="0"/>
              <a:t>Обособление нескольких обстоятельств</a:t>
            </a:r>
            <a:endParaRPr lang="ru-RU" sz="4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7675" y="577970"/>
            <a:ext cx="11786558" cy="6280030"/>
          </a:xfrm>
        </p:spPr>
        <p:txBody>
          <a:bodyPr>
            <a:noAutofit/>
          </a:bodyPr>
          <a:lstStyle/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sz="2500" dirty="0" smtClean="0"/>
              <a:t>Глебов поспрошал </a:t>
            </a:r>
            <a:r>
              <a:rPr lang="ru-RU" sz="2500" dirty="0"/>
              <a:t>там и ругаясь мысленно проклиная необязательных людей вновь вышел во </a:t>
            </a:r>
            <a:r>
              <a:rPr lang="ru-RU" sz="2500" dirty="0" smtClean="0"/>
              <a:t>двор. </a:t>
            </a:r>
          </a:p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sz="2500" dirty="0" smtClean="0"/>
              <a:t>Иногда </a:t>
            </a:r>
            <a:r>
              <a:rPr lang="ru-RU" sz="2500" dirty="0"/>
              <a:t>Половцев оставив карты садился прямо на полу по-калмыцки сложив ноги и расстелив кусок брезента разбирал, чистил и без того идеально чистый ручной </a:t>
            </a:r>
            <a:r>
              <a:rPr lang="ru-RU" sz="2500" dirty="0" smtClean="0"/>
              <a:t>пулемёт. </a:t>
            </a:r>
          </a:p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sz="2500" dirty="0" smtClean="0"/>
              <a:t>Глебов </a:t>
            </a:r>
            <a:r>
              <a:rPr lang="ru-RU" sz="2500" dirty="0"/>
              <a:t>стоял молча покачиваясь на своих скрипучих сандалетах и смотрел на работягу вспоминая его </a:t>
            </a:r>
            <a:r>
              <a:rPr lang="ru-RU" sz="2500" dirty="0" smtClean="0"/>
              <a:t>имя.</a:t>
            </a:r>
          </a:p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sz="2500" dirty="0" smtClean="0"/>
              <a:t>Шулепников </a:t>
            </a:r>
            <a:r>
              <a:rPr lang="ru-RU" sz="2500" dirty="0"/>
              <a:t>выплюнул окурок и не посмотрев на Глебова пошёл вразвалочку в глубь </a:t>
            </a:r>
            <a:r>
              <a:rPr lang="ru-RU" sz="2500" dirty="0" smtClean="0"/>
              <a:t>двора.</a:t>
            </a:r>
          </a:p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sz="2500" dirty="0" smtClean="0"/>
              <a:t>Пашка </a:t>
            </a:r>
            <a:r>
              <a:rPr lang="ru-RU" sz="2500" dirty="0"/>
              <a:t>Матвеев спал почти круглые сутки а просыпаясь приговаривал: «Знатно!» </a:t>
            </a:r>
            <a:endParaRPr lang="ru-RU" sz="2500" dirty="0" smtClean="0"/>
          </a:p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sz="2500" dirty="0" smtClean="0"/>
              <a:t>Он </a:t>
            </a:r>
            <a:r>
              <a:rPr lang="ru-RU" sz="2500" dirty="0"/>
              <a:t>опять достал из кармана фотографию, положил её на колени и смотря на неё освещаемую луной </a:t>
            </a:r>
            <a:r>
              <a:rPr lang="ru-RU" sz="2500" dirty="0" smtClean="0"/>
              <a:t>задумался.</a:t>
            </a:r>
          </a:p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sz="2500" dirty="0" smtClean="0"/>
              <a:t>Левашов </a:t>
            </a:r>
            <a:r>
              <a:rPr lang="ru-RU" sz="2500" dirty="0"/>
              <a:t>мельком взглянул на него но ничего не сказал а придвинув телефон стал крутить </a:t>
            </a:r>
            <a:r>
              <a:rPr lang="ru-RU" sz="2500" dirty="0" smtClean="0"/>
              <a:t>ручку.</a:t>
            </a:r>
          </a:p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sz="2500" dirty="0" err="1" smtClean="0"/>
              <a:t>Элдар</a:t>
            </a:r>
            <a:r>
              <a:rPr lang="ru-RU" sz="2500" dirty="0" smtClean="0"/>
              <a:t> </a:t>
            </a:r>
            <a:r>
              <a:rPr lang="ru-RU" sz="2500" dirty="0"/>
              <a:t>сел скрестив ноги и молча уставился своими красивыми бараньими глазами на лицо разговорившегося </a:t>
            </a:r>
            <a:r>
              <a:rPr lang="ru-RU" sz="2500" dirty="0" smtClean="0"/>
              <a:t>старика.</a:t>
            </a:r>
          </a:p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sz="2500" dirty="0" smtClean="0"/>
              <a:t>Солдаты </a:t>
            </a:r>
            <a:r>
              <a:rPr lang="ru-RU" sz="2500" dirty="0"/>
              <a:t>с ружьями на плечах шли сначала по дороге, потом свернули с неё и шурша сапогами по сухим листьям прошли шагов двадцать </a:t>
            </a:r>
            <a:r>
              <a:rPr lang="ru-RU" sz="2500" dirty="0" smtClean="0"/>
              <a:t>вправо.</a:t>
            </a:r>
            <a:r>
              <a:rPr lang="ru-RU" sz="25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9252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025" y="1639019"/>
            <a:ext cx="11959087" cy="923026"/>
          </a:xfrm>
        </p:spPr>
        <p:txBody>
          <a:bodyPr>
            <a:noAutofit/>
          </a:bodyPr>
          <a:lstStyle/>
          <a:p>
            <a:r>
              <a:rPr lang="ru-RU" sz="4800" dirty="0" smtClean="0"/>
              <a:t>Глебов </a:t>
            </a:r>
            <a:r>
              <a:rPr lang="ru-RU" sz="4800" dirty="0"/>
              <a:t>поспрошал там и, </a:t>
            </a:r>
            <a:r>
              <a:rPr lang="ru-RU" sz="4800" i="1" dirty="0"/>
              <a:t>ругаясь мысленно</a:t>
            </a:r>
            <a:r>
              <a:rPr lang="ru-RU" sz="4800" dirty="0"/>
              <a:t>, </a:t>
            </a:r>
            <a:r>
              <a:rPr lang="ru-RU" sz="4800" i="1" dirty="0"/>
              <a:t>проклиная необязательных людей</a:t>
            </a:r>
            <a:r>
              <a:rPr lang="ru-RU" sz="4800" dirty="0"/>
              <a:t>, вновь вышел во двор </a:t>
            </a:r>
            <a:endParaRPr lang="ru-RU" sz="4800" dirty="0" smtClean="0"/>
          </a:p>
          <a:p>
            <a:r>
              <a:rPr lang="ru-RU" sz="4800" i="1" dirty="0" smtClean="0">
                <a:solidFill>
                  <a:srgbClr val="FF0000"/>
                </a:solidFill>
              </a:rPr>
              <a:t>и</a:t>
            </a:r>
            <a:r>
              <a:rPr lang="ru-RU" sz="4800" dirty="0">
                <a:solidFill>
                  <a:srgbClr val="FF0000"/>
                </a:solidFill>
              </a:rPr>
              <a:t> связывает сказуемые: </a:t>
            </a:r>
            <a:r>
              <a:rPr lang="ru-RU" sz="4800" i="1" dirty="0" smtClean="0">
                <a:solidFill>
                  <a:srgbClr val="FF0000"/>
                </a:solidFill>
              </a:rPr>
              <a:t>поспрошал</a:t>
            </a:r>
            <a:r>
              <a:rPr lang="ru-RU" sz="4800" dirty="0">
                <a:solidFill>
                  <a:srgbClr val="FF0000"/>
                </a:solidFill>
              </a:rPr>
              <a:t>  </a:t>
            </a:r>
            <a:r>
              <a:rPr lang="ru-RU" sz="4800" b="1" i="1" dirty="0">
                <a:solidFill>
                  <a:srgbClr val="FF0000"/>
                </a:solidFill>
              </a:rPr>
              <a:t>и</a:t>
            </a:r>
            <a:r>
              <a:rPr lang="ru-RU" sz="4800" dirty="0">
                <a:solidFill>
                  <a:srgbClr val="FF0000"/>
                </a:solidFill>
              </a:rPr>
              <a:t> </a:t>
            </a:r>
            <a:r>
              <a:rPr lang="ru-RU" sz="4800" i="1" dirty="0" smtClean="0">
                <a:solidFill>
                  <a:srgbClr val="FF0000"/>
                </a:solidFill>
              </a:rPr>
              <a:t>вышел</a:t>
            </a:r>
            <a:endParaRPr lang="ru-RU" sz="4800" dirty="0" smtClean="0">
              <a:solidFill>
                <a:srgbClr val="FF0000"/>
              </a:solidFill>
            </a:endParaRPr>
          </a:p>
        </p:txBody>
      </p:sp>
      <p:grpSp>
        <p:nvGrpSpPr>
          <p:cNvPr id="27" name="Группа 26"/>
          <p:cNvGrpSpPr/>
          <p:nvPr/>
        </p:nvGrpSpPr>
        <p:grpSpPr>
          <a:xfrm>
            <a:off x="8407800" y="2299448"/>
            <a:ext cx="2297503" cy="107321"/>
            <a:chOff x="161025" y="108340"/>
            <a:chExt cx="779254" cy="68578"/>
          </a:xfrm>
        </p:grpSpPr>
        <p:grpSp>
          <p:nvGrpSpPr>
            <p:cNvPr id="28" name="Группа 27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30" name="Группа 29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34" name="Прямая соединительная линия 33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" name="Овал 34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31" name="Группа 30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32" name="Прямая соединительная линия 31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Овал 32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29" name="Прямая соединительная линия 28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Группа 44"/>
          <p:cNvGrpSpPr/>
          <p:nvPr/>
        </p:nvGrpSpPr>
        <p:grpSpPr>
          <a:xfrm>
            <a:off x="1098351" y="2900422"/>
            <a:ext cx="2297503" cy="107321"/>
            <a:chOff x="161025" y="108340"/>
            <a:chExt cx="779254" cy="68578"/>
          </a:xfrm>
        </p:grpSpPr>
        <p:grpSp>
          <p:nvGrpSpPr>
            <p:cNvPr id="46" name="Группа 45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48" name="Группа 47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52" name="Прямая соединительная линия 51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" name="Овал 52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49" name="Группа 48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50" name="Прямая соединительная линия 49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" name="Овал 50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47" name="Прямая соединительная линия 46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Группа 53"/>
          <p:cNvGrpSpPr/>
          <p:nvPr/>
        </p:nvGrpSpPr>
        <p:grpSpPr>
          <a:xfrm>
            <a:off x="4065674" y="2954082"/>
            <a:ext cx="2297503" cy="107321"/>
            <a:chOff x="161025" y="108340"/>
            <a:chExt cx="779254" cy="68578"/>
          </a:xfrm>
        </p:grpSpPr>
        <p:grpSp>
          <p:nvGrpSpPr>
            <p:cNvPr id="55" name="Группа 54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57" name="Группа 56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61" name="Прямая соединительная линия 60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Овал 61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58" name="Группа 57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59" name="Прямая соединительная линия 58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0" name="Овал 59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56" name="Прямая соединительная линия 55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Группа 62"/>
          <p:cNvGrpSpPr/>
          <p:nvPr/>
        </p:nvGrpSpPr>
        <p:grpSpPr>
          <a:xfrm>
            <a:off x="6966632" y="2962074"/>
            <a:ext cx="2297503" cy="107321"/>
            <a:chOff x="161025" y="108340"/>
            <a:chExt cx="779254" cy="68578"/>
          </a:xfrm>
        </p:grpSpPr>
        <p:grpSp>
          <p:nvGrpSpPr>
            <p:cNvPr id="64" name="Группа 63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66" name="Группа 65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70" name="Прямая соединительная линия 69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1" name="Овал 70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67" name="Группа 66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68" name="Прямая соединительная линия 67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9" name="Овал 68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65" name="Прямая соединительная линия 64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Группа 71"/>
          <p:cNvGrpSpPr/>
          <p:nvPr/>
        </p:nvGrpSpPr>
        <p:grpSpPr>
          <a:xfrm>
            <a:off x="9537277" y="2978396"/>
            <a:ext cx="2297503" cy="107321"/>
            <a:chOff x="161025" y="108340"/>
            <a:chExt cx="779254" cy="68578"/>
          </a:xfrm>
        </p:grpSpPr>
        <p:grpSp>
          <p:nvGrpSpPr>
            <p:cNvPr id="73" name="Группа 72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75" name="Группа 74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79" name="Прямая соединительная линия 78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0" name="Овал 79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76" name="Группа 75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77" name="Прямая соединительная линия 76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8" name="Овал 77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74" name="Прямая соединительная линия 73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Группа 80"/>
          <p:cNvGrpSpPr/>
          <p:nvPr/>
        </p:nvGrpSpPr>
        <p:grpSpPr>
          <a:xfrm>
            <a:off x="1814156" y="3630765"/>
            <a:ext cx="2297503" cy="107321"/>
            <a:chOff x="161025" y="108340"/>
            <a:chExt cx="779254" cy="68578"/>
          </a:xfrm>
        </p:grpSpPr>
        <p:grpSp>
          <p:nvGrpSpPr>
            <p:cNvPr id="82" name="Группа 81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84" name="Группа 83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88" name="Прямая соединительная линия 87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" name="Овал 88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85" name="Группа 84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86" name="Прямая соединительная линия 85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" name="Овал 86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83" name="Прямая соединительная линия 82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6022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31" y="1647997"/>
            <a:ext cx="11959087" cy="923026"/>
          </a:xfrm>
        </p:spPr>
        <p:txBody>
          <a:bodyPr>
            <a:noAutofit/>
          </a:bodyPr>
          <a:lstStyle/>
          <a:p>
            <a:r>
              <a:rPr lang="ru-RU" sz="4800" dirty="0" smtClean="0"/>
              <a:t>Иногда Половцев, </a:t>
            </a:r>
            <a:r>
              <a:rPr lang="ru-RU" sz="4800" i="1" dirty="0" smtClean="0"/>
              <a:t>оставив карты</a:t>
            </a:r>
            <a:r>
              <a:rPr lang="ru-RU" sz="4800" dirty="0" smtClean="0"/>
              <a:t>, садился прямо на полу, </a:t>
            </a:r>
            <a:r>
              <a:rPr lang="ru-RU" sz="4800" i="1" dirty="0" smtClean="0"/>
              <a:t>по-калмыцки сложив ноги</a:t>
            </a:r>
            <a:r>
              <a:rPr lang="ru-RU" sz="4800" dirty="0" smtClean="0"/>
              <a:t>, и, </a:t>
            </a:r>
            <a:r>
              <a:rPr lang="ru-RU" sz="4800" i="1" dirty="0" smtClean="0"/>
              <a:t>расстелив кусок брезента</a:t>
            </a:r>
            <a:r>
              <a:rPr lang="ru-RU" sz="4800" dirty="0" smtClean="0"/>
              <a:t>, разбирал, чистил и без того идеально чистый ручной пулемёт </a:t>
            </a:r>
          </a:p>
          <a:p>
            <a:r>
              <a:rPr lang="ru-RU" sz="4800" i="1" dirty="0" smtClean="0">
                <a:solidFill>
                  <a:srgbClr val="FF0000"/>
                </a:solidFill>
              </a:rPr>
              <a:t>и</a:t>
            </a:r>
            <a:r>
              <a:rPr lang="ru-RU" sz="4800" dirty="0" smtClean="0">
                <a:solidFill>
                  <a:srgbClr val="FF0000"/>
                </a:solidFill>
              </a:rPr>
              <a:t> </a:t>
            </a:r>
            <a:r>
              <a:rPr lang="ru-RU" sz="4800" dirty="0" err="1" smtClean="0">
                <a:solidFill>
                  <a:srgbClr val="FF0000"/>
                </a:solidFill>
              </a:rPr>
              <a:t>связываетсказуемые</a:t>
            </a:r>
            <a:r>
              <a:rPr lang="ru-RU" sz="4800" dirty="0" smtClean="0">
                <a:solidFill>
                  <a:srgbClr val="FF0000"/>
                </a:solidFill>
              </a:rPr>
              <a:t>: </a:t>
            </a:r>
            <a:r>
              <a:rPr lang="ru-RU" sz="4800" i="1" dirty="0" smtClean="0">
                <a:solidFill>
                  <a:srgbClr val="FF0000"/>
                </a:solidFill>
              </a:rPr>
              <a:t>садился</a:t>
            </a:r>
            <a:r>
              <a:rPr lang="ru-RU" sz="4800" dirty="0" smtClean="0">
                <a:solidFill>
                  <a:srgbClr val="FF0000"/>
                </a:solidFill>
              </a:rPr>
              <a:t> </a:t>
            </a:r>
            <a:r>
              <a:rPr lang="ru-RU" sz="4800" b="1" i="1" dirty="0" smtClean="0">
                <a:solidFill>
                  <a:srgbClr val="FF0000"/>
                </a:solidFill>
              </a:rPr>
              <a:t>и</a:t>
            </a:r>
            <a:r>
              <a:rPr lang="ru-RU" sz="4800" dirty="0" smtClean="0">
                <a:solidFill>
                  <a:srgbClr val="FF0000"/>
                </a:solidFill>
              </a:rPr>
              <a:t> </a:t>
            </a:r>
            <a:r>
              <a:rPr lang="ru-RU" sz="4800" i="1" dirty="0" smtClean="0">
                <a:solidFill>
                  <a:srgbClr val="FF0000"/>
                </a:solidFill>
              </a:rPr>
              <a:t>разбирал</a:t>
            </a:r>
            <a:endParaRPr lang="ru-RU" sz="4800" dirty="0" smtClean="0">
              <a:solidFill>
                <a:srgbClr val="FF0000"/>
              </a:solidFill>
            </a:endParaRPr>
          </a:p>
        </p:txBody>
      </p:sp>
      <p:grpSp>
        <p:nvGrpSpPr>
          <p:cNvPr id="27" name="Группа 26"/>
          <p:cNvGrpSpPr/>
          <p:nvPr/>
        </p:nvGrpSpPr>
        <p:grpSpPr>
          <a:xfrm>
            <a:off x="5371945" y="2333954"/>
            <a:ext cx="2297503" cy="107321"/>
            <a:chOff x="161025" y="108340"/>
            <a:chExt cx="779254" cy="68578"/>
          </a:xfrm>
        </p:grpSpPr>
        <p:grpSp>
          <p:nvGrpSpPr>
            <p:cNvPr id="28" name="Группа 27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30" name="Группа 29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34" name="Прямая соединительная линия 33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" name="Овал 34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31" name="Группа 30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32" name="Прямая соединительная линия 31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Овал 32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29" name="Прямая соединительная линия 28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Группа 44"/>
          <p:cNvGrpSpPr/>
          <p:nvPr/>
        </p:nvGrpSpPr>
        <p:grpSpPr>
          <a:xfrm>
            <a:off x="6626811" y="2970791"/>
            <a:ext cx="2297503" cy="107321"/>
            <a:chOff x="161025" y="108340"/>
            <a:chExt cx="779254" cy="68578"/>
          </a:xfrm>
        </p:grpSpPr>
        <p:grpSp>
          <p:nvGrpSpPr>
            <p:cNvPr id="46" name="Группа 45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48" name="Группа 47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52" name="Прямая соединительная линия 51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" name="Овал 52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49" name="Группа 48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50" name="Прямая соединительная линия 49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" name="Овал 50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47" name="Прямая соединительная линия 46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Группа 53"/>
          <p:cNvGrpSpPr/>
          <p:nvPr/>
        </p:nvGrpSpPr>
        <p:grpSpPr>
          <a:xfrm>
            <a:off x="4748189" y="2935134"/>
            <a:ext cx="2297503" cy="107321"/>
            <a:chOff x="161025" y="108340"/>
            <a:chExt cx="779254" cy="68578"/>
          </a:xfrm>
        </p:grpSpPr>
        <p:grpSp>
          <p:nvGrpSpPr>
            <p:cNvPr id="55" name="Группа 54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57" name="Группа 56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61" name="Прямая соединительная линия 60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Овал 61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58" name="Группа 57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59" name="Прямая соединительная линия 58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0" name="Овал 59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56" name="Прямая соединительная линия 55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Группа 62"/>
          <p:cNvGrpSpPr/>
          <p:nvPr/>
        </p:nvGrpSpPr>
        <p:grpSpPr>
          <a:xfrm>
            <a:off x="7275361" y="2363054"/>
            <a:ext cx="2297503" cy="107321"/>
            <a:chOff x="161025" y="108340"/>
            <a:chExt cx="779254" cy="68578"/>
          </a:xfrm>
        </p:grpSpPr>
        <p:grpSp>
          <p:nvGrpSpPr>
            <p:cNvPr id="64" name="Группа 63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66" name="Группа 65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70" name="Прямая соединительная линия 69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1" name="Овал 70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67" name="Группа 66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68" name="Прямая соединительная линия 67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9" name="Овал 68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65" name="Прямая соединительная линия 64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Группа 71"/>
          <p:cNvGrpSpPr/>
          <p:nvPr/>
        </p:nvGrpSpPr>
        <p:grpSpPr>
          <a:xfrm>
            <a:off x="8505434" y="3011459"/>
            <a:ext cx="2297503" cy="107321"/>
            <a:chOff x="161025" y="108340"/>
            <a:chExt cx="779254" cy="68578"/>
          </a:xfrm>
        </p:grpSpPr>
        <p:grpSp>
          <p:nvGrpSpPr>
            <p:cNvPr id="73" name="Группа 72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75" name="Группа 74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79" name="Прямая соединительная линия 78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0" name="Овал 79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76" name="Группа 75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77" name="Прямая соединительная линия 76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8" name="Овал 77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74" name="Прямая соединительная линия 73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Группа 80"/>
          <p:cNvGrpSpPr/>
          <p:nvPr/>
        </p:nvGrpSpPr>
        <p:grpSpPr>
          <a:xfrm>
            <a:off x="1814156" y="3630765"/>
            <a:ext cx="2297503" cy="107321"/>
            <a:chOff x="161025" y="108340"/>
            <a:chExt cx="779254" cy="68578"/>
          </a:xfrm>
        </p:grpSpPr>
        <p:grpSp>
          <p:nvGrpSpPr>
            <p:cNvPr id="82" name="Группа 81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84" name="Группа 83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88" name="Прямая соединительная линия 87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" name="Овал 88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85" name="Группа 84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86" name="Прямая соединительная линия 85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" name="Овал 86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83" name="Прямая соединительная линия 82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Группа 89"/>
          <p:cNvGrpSpPr/>
          <p:nvPr/>
        </p:nvGrpSpPr>
        <p:grpSpPr>
          <a:xfrm>
            <a:off x="3709755" y="3666538"/>
            <a:ext cx="2297503" cy="107321"/>
            <a:chOff x="161025" y="108340"/>
            <a:chExt cx="779254" cy="68578"/>
          </a:xfrm>
        </p:grpSpPr>
        <p:grpSp>
          <p:nvGrpSpPr>
            <p:cNvPr id="91" name="Группа 90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93" name="Группа 92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97" name="Прямая соединительная линия 96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8" name="Овал 97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94" name="Группа 93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95" name="Прямая соединительная линия 94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6" name="Овал 95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92" name="Прямая соединительная линия 91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Группа 98"/>
          <p:cNvGrpSpPr/>
          <p:nvPr/>
        </p:nvGrpSpPr>
        <p:grpSpPr>
          <a:xfrm>
            <a:off x="5549455" y="3684307"/>
            <a:ext cx="2297503" cy="107321"/>
            <a:chOff x="161025" y="108340"/>
            <a:chExt cx="779254" cy="68578"/>
          </a:xfrm>
        </p:grpSpPr>
        <p:grpSp>
          <p:nvGrpSpPr>
            <p:cNvPr id="100" name="Группа 99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102" name="Группа 101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106" name="Прямая соединительная линия 105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7" name="Овал 106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103" name="Группа 102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104" name="Прямая соединительная линия 103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5" name="Овал 104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101" name="Прямая соединительная линия 100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82338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5217" y="504085"/>
            <a:ext cx="11959087" cy="923026"/>
          </a:xfrm>
        </p:spPr>
        <p:txBody>
          <a:bodyPr>
            <a:noAutofit/>
          </a:bodyPr>
          <a:lstStyle/>
          <a:p>
            <a:r>
              <a:rPr lang="ru-RU" sz="4800" dirty="0" smtClean="0"/>
              <a:t>Глебов стоял </a:t>
            </a:r>
            <a:r>
              <a:rPr lang="ru-RU" sz="4800" i="1" dirty="0" smtClean="0"/>
              <a:t>молча</a:t>
            </a:r>
            <a:r>
              <a:rPr lang="ru-RU" sz="4800" dirty="0" smtClean="0"/>
              <a:t>, </a:t>
            </a:r>
            <a:r>
              <a:rPr lang="ru-RU" sz="4800" i="1" dirty="0" smtClean="0"/>
              <a:t>покачиваясь на своих скрипучих сандалетах</a:t>
            </a:r>
            <a:r>
              <a:rPr lang="ru-RU" sz="4800" dirty="0" smtClean="0"/>
              <a:t>, и смотрел на работягу, </a:t>
            </a:r>
            <a:r>
              <a:rPr lang="ru-RU" sz="4800" i="1" dirty="0" smtClean="0"/>
              <a:t>вспоминая его имя</a:t>
            </a:r>
            <a:r>
              <a:rPr lang="ru-RU" sz="4800" dirty="0" smtClean="0"/>
              <a:t>.</a:t>
            </a:r>
          </a:p>
          <a:p>
            <a:endParaRPr lang="ru-RU" sz="4800" dirty="0"/>
          </a:p>
          <a:p>
            <a:r>
              <a:rPr lang="ru-RU" sz="4800" i="1" dirty="0" smtClean="0">
                <a:solidFill>
                  <a:srgbClr val="FF0000"/>
                </a:solidFill>
              </a:rPr>
              <a:t>молча</a:t>
            </a:r>
            <a:r>
              <a:rPr lang="ru-RU" sz="4800" dirty="0" smtClean="0">
                <a:solidFill>
                  <a:srgbClr val="FF0000"/>
                </a:solidFill>
              </a:rPr>
              <a:t> – глагольное значение утрачено, выступает в функции наречия, слилось со сказуемым; </a:t>
            </a:r>
          </a:p>
          <a:p>
            <a:r>
              <a:rPr lang="ru-RU" sz="4800" i="1" dirty="0" smtClean="0">
                <a:solidFill>
                  <a:srgbClr val="FF0000"/>
                </a:solidFill>
              </a:rPr>
              <a:t>и</a:t>
            </a:r>
            <a:r>
              <a:rPr lang="ru-RU" sz="4800" dirty="0" smtClean="0">
                <a:solidFill>
                  <a:srgbClr val="FF0000"/>
                </a:solidFill>
              </a:rPr>
              <a:t> связывает сказуемые: </a:t>
            </a:r>
            <a:r>
              <a:rPr lang="ru-RU" sz="4800" i="1" dirty="0" smtClean="0">
                <a:solidFill>
                  <a:srgbClr val="FF0000"/>
                </a:solidFill>
              </a:rPr>
              <a:t>стоял</a:t>
            </a:r>
            <a:r>
              <a:rPr lang="ru-RU" sz="4800" dirty="0" smtClean="0">
                <a:solidFill>
                  <a:srgbClr val="FF0000"/>
                </a:solidFill>
              </a:rPr>
              <a:t> </a:t>
            </a:r>
            <a:r>
              <a:rPr lang="ru-RU" sz="4800" b="1" i="1" dirty="0" smtClean="0">
                <a:solidFill>
                  <a:srgbClr val="FF0000"/>
                </a:solidFill>
              </a:rPr>
              <a:t>и</a:t>
            </a:r>
            <a:r>
              <a:rPr lang="ru-RU" sz="4800" dirty="0" smtClean="0">
                <a:solidFill>
                  <a:srgbClr val="FF0000"/>
                </a:solidFill>
              </a:rPr>
              <a:t> </a:t>
            </a:r>
            <a:r>
              <a:rPr lang="ru-RU" sz="4800" i="1" dirty="0" smtClean="0">
                <a:solidFill>
                  <a:srgbClr val="FF0000"/>
                </a:solidFill>
              </a:rPr>
              <a:t>смотрел</a:t>
            </a:r>
            <a:r>
              <a:rPr lang="ru-RU" sz="4800" dirty="0" smtClean="0">
                <a:solidFill>
                  <a:srgbClr val="FF0000"/>
                </a:solidFill>
              </a:rPr>
              <a:t> </a:t>
            </a:r>
          </a:p>
        </p:txBody>
      </p:sp>
      <p:grpSp>
        <p:nvGrpSpPr>
          <p:cNvPr id="27" name="Группа 26"/>
          <p:cNvGrpSpPr/>
          <p:nvPr/>
        </p:nvGrpSpPr>
        <p:grpSpPr>
          <a:xfrm>
            <a:off x="5943978" y="1145021"/>
            <a:ext cx="2297503" cy="107321"/>
            <a:chOff x="161025" y="108340"/>
            <a:chExt cx="779254" cy="68578"/>
          </a:xfrm>
        </p:grpSpPr>
        <p:grpSp>
          <p:nvGrpSpPr>
            <p:cNvPr id="28" name="Группа 27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30" name="Группа 29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34" name="Прямая соединительная линия 33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" name="Овал 34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31" name="Группа 30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32" name="Прямая соединительная линия 31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Овал 32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29" name="Прямая соединительная линия 28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Группа 44"/>
          <p:cNvGrpSpPr/>
          <p:nvPr/>
        </p:nvGrpSpPr>
        <p:grpSpPr>
          <a:xfrm>
            <a:off x="3767923" y="2431128"/>
            <a:ext cx="2297503" cy="107321"/>
            <a:chOff x="161025" y="108340"/>
            <a:chExt cx="779254" cy="68578"/>
          </a:xfrm>
        </p:grpSpPr>
        <p:grpSp>
          <p:nvGrpSpPr>
            <p:cNvPr id="46" name="Группа 45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48" name="Группа 47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52" name="Прямая соединительная линия 51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" name="Овал 52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49" name="Группа 48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50" name="Прямая соединительная линия 49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" name="Овал 50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47" name="Прямая соединительная линия 46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Группа 53"/>
          <p:cNvGrpSpPr/>
          <p:nvPr/>
        </p:nvGrpSpPr>
        <p:grpSpPr>
          <a:xfrm>
            <a:off x="9776270" y="1198680"/>
            <a:ext cx="2297503" cy="107321"/>
            <a:chOff x="161025" y="108340"/>
            <a:chExt cx="779254" cy="68578"/>
          </a:xfrm>
        </p:grpSpPr>
        <p:grpSp>
          <p:nvGrpSpPr>
            <p:cNvPr id="55" name="Группа 54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57" name="Группа 56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61" name="Прямая соединительная линия 60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Овал 61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58" name="Группа 57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59" name="Прямая соединительная линия 58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0" name="Овал 59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56" name="Прямая соединительная линия 55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Группа 62"/>
          <p:cNvGrpSpPr/>
          <p:nvPr/>
        </p:nvGrpSpPr>
        <p:grpSpPr>
          <a:xfrm>
            <a:off x="7924703" y="1180794"/>
            <a:ext cx="2297503" cy="107321"/>
            <a:chOff x="161025" y="108340"/>
            <a:chExt cx="779254" cy="68578"/>
          </a:xfrm>
        </p:grpSpPr>
        <p:grpSp>
          <p:nvGrpSpPr>
            <p:cNvPr id="64" name="Группа 63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66" name="Группа 65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70" name="Прямая соединительная линия 69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1" name="Овал 70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67" name="Группа 66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68" name="Прямая соединительная линия 67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9" name="Овал 68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65" name="Прямая соединительная линия 64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Группа 71"/>
          <p:cNvGrpSpPr/>
          <p:nvPr/>
        </p:nvGrpSpPr>
        <p:grpSpPr>
          <a:xfrm>
            <a:off x="5836524" y="2467741"/>
            <a:ext cx="2297503" cy="107321"/>
            <a:chOff x="161025" y="108340"/>
            <a:chExt cx="779254" cy="68578"/>
          </a:xfrm>
        </p:grpSpPr>
        <p:grpSp>
          <p:nvGrpSpPr>
            <p:cNvPr id="73" name="Группа 72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75" name="Группа 74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79" name="Прямая соединительная линия 78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0" name="Овал 79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76" name="Группа 75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77" name="Прямая соединительная линия 76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8" name="Овал 77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74" name="Прямая соединительная линия 73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Группа 80"/>
          <p:cNvGrpSpPr/>
          <p:nvPr/>
        </p:nvGrpSpPr>
        <p:grpSpPr>
          <a:xfrm>
            <a:off x="1253439" y="1801965"/>
            <a:ext cx="2297503" cy="107321"/>
            <a:chOff x="161025" y="108340"/>
            <a:chExt cx="779254" cy="68578"/>
          </a:xfrm>
        </p:grpSpPr>
        <p:grpSp>
          <p:nvGrpSpPr>
            <p:cNvPr id="82" name="Группа 81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84" name="Группа 83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88" name="Прямая соединительная линия 87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" name="Овал 88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85" name="Группа 84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86" name="Прямая соединительная линия 85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" name="Овал 86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83" name="Прямая соединительная линия 82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Группа 89"/>
          <p:cNvGrpSpPr/>
          <p:nvPr/>
        </p:nvGrpSpPr>
        <p:grpSpPr>
          <a:xfrm>
            <a:off x="3167742" y="1837738"/>
            <a:ext cx="2297503" cy="107321"/>
            <a:chOff x="161025" y="108340"/>
            <a:chExt cx="779254" cy="68578"/>
          </a:xfrm>
        </p:grpSpPr>
        <p:grpSp>
          <p:nvGrpSpPr>
            <p:cNvPr id="91" name="Группа 90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93" name="Группа 92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97" name="Прямая соединительная линия 96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8" name="Овал 97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94" name="Группа 93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95" name="Прямая соединительная линия 94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6" name="Овал 95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92" name="Прямая соединительная линия 91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Группа 98"/>
          <p:cNvGrpSpPr/>
          <p:nvPr/>
        </p:nvGrpSpPr>
        <p:grpSpPr>
          <a:xfrm>
            <a:off x="5088113" y="1868226"/>
            <a:ext cx="2297503" cy="107321"/>
            <a:chOff x="161025" y="108340"/>
            <a:chExt cx="779254" cy="68578"/>
          </a:xfrm>
        </p:grpSpPr>
        <p:grpSp>
          <p:nvGrpSpPr>
            <p:cNvPr id="100" name="Группа 99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102" name="Группа 101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106" name="Прямая соединительная линия 105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7" name="Овал 106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103" name="Группа 102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104" name="Прямая соединительная линия 103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5" name="Овал 104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101" name="Прямая соединительная линия 100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11085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7033" y="-534837"/>
            <a:ext cx="11775057" cy="2251494"/>
          </a:xfrm>
        </p:spPr>
        <p:txBody>
          <a:bodyPr>
            <a:normAutofit/>
          </a:bodyPr>
          <a:lstStyle/>
          <a:p>
            <a:r>
              <a:rPr lang="ru-RU" dirty="0" smtClean="0"/>
              <a:t>Обособленные обстоятельства, выраженные </a:t>
            </a:r>
            <a:r>
              <a:rPr lang="ru-RU" dirty="0" err="1" smtClean="0"/>
              <a:t>сущ.с</a:t>
            </a:r>
            <a:r>
              <a:rPr lang="ru-RU" dirty="0" smtClean="0"/>
              <a:t> предлогом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7032" y="1595887"/>
            <a:ext cx="11861323" cy="5262113"/>
          </a:xfrm>
        </p:spPr>
        <p:txBody>
          <a:bodyPr>
            <a:normAutofit/>
          </a:bodyPr>
          <a:lstStyle/>
          <a:p>
            <a:pPr marL="457200" indent="-457200" algn="just">
              <a:spcBef>
                <a:spcPts val="0"/>
              </a:spcBef>
              <a:buFont typeface="+mj-lt"/>
              <a:buAutoNum type="arabicPeriod"/>
            </a:pPr>
            <a:r>
              <a:rPr lang="ru-RU" sz="2500" dirty="0" smtClean="0"/>
              <a:t>Степан </a:t>
            </a:r>
            <a:r>
              <a:rPr lang="ru-RU" sz="2500" dirty="0"/>
              <a:t>Аркадьевич учился хорошо благодаря своим хорошим </a:t>
            </a:r>
            <a:r>
              <a:rPr lang="ru-RU" sz="2500" dirty="0" smtClean="0"/>
              <a:t>способностям.</a:t>
            </a:r>
          </a:p>
          <a:p>
            <a:pPr marL="457200" indent="-457200" algn="just">
              <a:spcBef>
                <a:spcPts val="0"/>
              </a:spcBef>
              <a:buFont typeface="+mj-lt"/>
              <a:buAutoNum type="arabicPeriod"/>
            </a:pPr>
            <a:r>
              <a:rPr lang="ru-RU" sz="2500" dirty="0" smtClean="0"/>
              <a:t>Полк </a:t>
            </a:r>
            <a:r>
              <a:rPr lang="ru-RU" sz="2500" dirty="0"/>
              <a:t>благодаря строгости полкового командира был в прекрасном </a:t>
            </a:r>
            <a:r>
              <a:rPr lang="ru-RU" sz="2500" dirty="0" smtClean="0"/>
              <a:t>состоянии.</a:t>
            </a:r>
          </a:p>
          <a:p>
            <a:pPr marL="457200" indent="-457200" algn="just">
              <a:spcBef>
                <a:spcPts val="0"/>
              </a:spcBef>
              <a:buFont typeface="+mj-lt"/>
              <a:buAutoNum type="arabicPeriod"/>
            </a:pPr>
            <a:r>
              <a:rPr lang="ru-RU" sz="2500" dirty="0" smtClean="0"/>
              <a:t>И </a:t>
            </a:r>
            <a:r>
              <a:rPr lang="ru-RU" sz="2500" dirty="0"/>
              <a:t>несмотря на решимость Серёжа всё-таки испытывал жестокий </a:t>
            </a:r>
            <a:r>
              <a:rPr lang="ru-RU" sz="2500" dirty="0" smtClean="0"/>
              <a:t>страх.</a:t>
            </a:r>
          </a:p>
          <a:p>
            <a:pPr marL="457200" indent="-457200" algn="just">
              <a:spcBef>
                <a:spcPts val="0"/>
              </a:spcBef>
              <a:buFont typeface="+mj-lt"/>
              <a:buAutoNum type="arabicPeriod"/>
            </a:pPr>
            <a:r>
              <a:rPr lang="ru-RU" sz="2500" dirty="0" smtClean="0"/>
              <a:t>Несмотря </a:t>
            </a:r>
            <a:r>
              <a:rPr lang="ru-RU" sz="2500" dirty="0"/>
              <a:t>на свою доброту он собрал несколько матросов на тайное совещание о поступках </a:t>
            </a:r>
            <a:r>
              <a:rPr lang="ru-RU" sz="2500" dirty="0" smtClean="0"/>
              <a:t>боцмана-зверя.</a:t>
            </a:r>
          </a:p>
          <a:p>
            <a:pPr marL="457200" indent="-457200" algn="just">
              <a:spcBef>
                <a:spcPts val="0"/>
              </a:spcBef>
              <a:buFont typeface="+mj-lt"/>
              <a:buAutoNum type="arabicPeriod"/>
            </a:pPr>
            <a:r>
              <a:rPr lang="ru-RU" sz="2500" dirty="0" smtClean="0"/>
              <a:t>Артиллеристы </a:t>
            </a:r>
            <a:r>
              <a:rPr lang="ru-RU" sz="2500" dirty="0"/>
              <a:t>устроили на элеваторе наблюдательный пункт и несмотря на прямые попадания сидели там до </a:t>
            </a:r>
            <a:r>
              <a:rPr lang="ru-RU" sz="2500" dirty="0" smtClean="0"/>
              <a:t>конца.</a:t>
            </a:r>
          </a:p>
          <a:p>
            <a:pPr marL="457200" indent="-457200" algn="just">
              <a:spcBef>
                <a:spcPts val="0"/>
              </a:spcBef>
              <a:buFont typeface="+mj-lt"/>
              <a:buAutoNum type="arabicPeriod"/>
            </a:pPr>
            <a:r>
              <a:rPr lang="ru-RU" sz="2500" dirty="0" smtClean="0"/>
              <a:t>Казак </a:t>
            </a:r>
            <a:r>
              <a:rPr lang="ru-RU" sz="2500" dirty="0"/>
              <a:t>мой вопреки приказанию спал крепким </a:t>
            </a:r>
            <a:r>
              <a:rPr lang="ru-RU" sz="2500" dirty="0" smtClean="0"/>
              <a:t>сном.</a:t>
            </a:r>
          </a:p>
          <a:p>
            <a:pPr marL="457200" indent="-457200" algn="just">
              <a:spcBef>
                <a:spcPts val="0"/>
              </a:spcBef>
              <a:buFont typeface="+mj-lt"/>
              <a:buAutoNum type="arabicPeriod"/>
            </a:pPr>
            <a:r>
              <a:rPr lang="ru-RU" sz="2500" dirty="0" smtClean="0"/>
              <a:t>Впрочем </a:t>
            </a:r>
            <a:r>
              <a:rPr lang="ru-RU" sz="2500" dirty="0"/>
              <a:t>ввиду недостатка времени не будем отклоняться от предмета </a:t>
            </a:r>
            <a:r>
              <a:rPr lang="ru-RU" sz="2500" dirty="0" smtClean="0"/>
              <a:t>лекции.</a:t>
            </a:r>
          </a:p>
          <a:p>
            <a:pPr marL="457200" indent="-457200" algn="just">
              <a:spcBef>
                <a:spcPts val="0"/>
              </a:spcBef>
              <a:buFont typeface="+mj-lt"/>
              <a:buAutoNum type="arabicPeriod"/>
            </a:pPr>
            <a:r>
              <a:rPr lang="ru-RU" sz="2500" dirty="0" smtClean="0"/>
              <a:t>Вследствие </a:t>
            </a:r>
            <a:r>
              <a:rPr lang="ru-RU" sz="2500" dirty="0"/>
              <a:t>этого происшествия Василий уже более не видался со своими </a:t>
            </a:r>
            <a:r>
              <a:rPr lang="ru-RU" sz="2500" dirty="0" smtClean="0"/>
              <a:t>родителями</a:t>
            </a:r>
          </a:p>
          <a:p>
            <a:pPr marL="457200" indent="-457200" algn="just">
              <a:spcBef>
                <a:spcPts val="0"/>
              </a:spcBef>
              <a:buFont typeface="+mj-lt"/>
              <a:buAutoNum type="arabicPeriod"/>
            </a:pPr>
            <a:r>
              <a:rPr lang="ru-RU" sz="2500" dirty="0" smtClean="0"/>
              <a:t>Несмотря </a:t>
            </a:r>
            <a:r>
              <a:rPr lang="ru-RU" sz="2500" dirty="0"/>
              <a:t>на усталость Сердюков не мог </a:t>
            </a:r>
            <a:r>
              <a:rPr lang="ru-RU" sz="2500" dirty="0" smtClean="0"/>
              <a:t>заснуть.</a:t>
            </a:r>
          </a:p>
          <a:p>
            <a:pPr marL="457200" indent="-457200" algn="just">
              <a:spcBef>
                <a:spcPts val="0"/>
              </a:spcBef>
              <a:buFont typeface="+mj-lt"/>
              <a:buAutoNum type="arabicPeriod"/>
            </a:pPr>
            <a:r>
              <a:rPr lang="ru-RU" sz="2500" dirty="0" smtClean="0"/>
              <a:t>В </a:t>
            </a:r>
            <a:r>
              <a:rPr lang="ru-RU" sz="2500" dirty="0"/>
              <a:t>гостиной было прохладно благодаря отворённой двери на </a:t>
            </a:r>
            <a:r>
              <a:rPr lang="ru-RU" sz="2500" dirty="0" smtClean="0"/>
              <a:t>балкон. </a:t>
            </a:r>
          </a:p>
          <a:p>
            <a:pPr marL="457200" indent="-457200" algn="just">
              <a:spcBef>
                <a:spcPts val="0"/>
              </a:spcBef>
              <a:buFont typeface="+mj-lt"/>
              <a:buAutoNum type="arabicPeriod"/>
            </a:pPr>
            <a:r>
              <a:rPr lang="ru-RU" sz="2500" dirty="0" smtClean="0"/>
              <a:t>Пишу </a:t>
            </a:r>
            <a:r>
              <a:rPr lang="ru-RU" sz="2500" dirty="0"/>
              <a:t>вам из деревни, куда заехал вследствие печальных </a:t>
            </a:r>
            <a:r>
              <a:rPr lang="ru-RU" sz="2500" dirty="0" smtClean="0"/>
              <a:t>обстоятельств.</a:t>
            </a:r>
          </a:p>
          <a:p>
            <a:pPr marL="457200" indent="-457200" algn="just">
              <a:spcBef>
                <a:spcPts val="0"/>
              </a:spcBef>
              <a:buFont typeface="+mj-lt"/>
              <a:buAutoNum type="arabicPeriod"/>
            </a:pPr>
            <a:r>
              <a:rPr lang="ru-RU" sz="2500" dirty="0" smtClean="0"/>
              <a:t>Вдоль </a:t>
            </a:r>
            <a:r>
              <a:rPr lang="ru-RU" sz="2500" dirty="0"/>
              <a:t>поезда мечутся шпики и жандармы невзирая на проливной </a:t>
            </a:r>
            <a:r>
              <a:rPr lang="ru-RU" sz="2500" dirty="0" smtClean="0"/>
              <a:t>дождь.</a:t>
            </a: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881050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9627" y="1871932"/>
            <a:ext cx="11786558" cy="3183147"/>
          </a:xfrm>
        </p:spPr>
        <p:txBody>
          <a:bodyPr>
            <a:normAutofit fontScale="92500"/>
          </a:bodyPr>
          <a:lstStyle/>
          <a:p>
            <a:r>
              <a:rPr lang="ru-RU" sz="4400" dirty="0" smtClean="0"/>
              <a:t>Степан </a:t>
            </a:r>
            <a:r>
              <a:rPr lang="ru-RU" sz="4400" dirty="0"/>
              <a:t>Аркадьевич учился хорошо </a:t>
            </a:r>
            <a:r>
              <a:rPr lang="ru-RU" sz="4400" b="1" i="1" dirty="0"/>
              <a:t>благодаря</a:t>
            </a:r>
            <a:r>
              <a:rPr lang="ru-RU" sz="4400" i="1" dirty="0"/>
              <a:t> своим хорошим способностям</a:t>
            </a:r>
            <a:r>
              <a:rPr lang="ru-RU" sz="4400" dirty="0"/>
              <a:t> </a:t>
            </a:r>
            <a:endParaRPr lang="ru-RU" sz="4400" dirty="0" smtClean="0"/>
          </a:p>
          <a:p>
            <a:endParaRPr lang="ru-RU" sz="4400" dirty="0"/>
          </a:p>
          <a:p>
            <a:r>
              <a:rPr lang="ru-RU" sz="4400" dirty="0" smtClean="0">
                <a:solidFill>
                  <a:srgbClr val="FF0000"/>
                </a:solidFill>
              </a:rPr>
              <a:t>обстоятельство </a:t>
            </a:r>
            <a:r>
              <a:rPr lang="ru-RU" sz="4400" dirty="0">
                <a:solidFill>
                  <a:srgbClr val="FF0000"/>
                </a:solidFill>
              </a:rPr>
              <a:t>причины с производным предлогом </a:t>
            </a:r>
            <a:r>
              <a:rPr lang="ru-RU" sz="4400" i="1" dirty="0">
                <a:solidFill>
                  <a:srgbClr val="FF0000"/>
                </a:solidFill>
              </a:rPr>
              <a:t>благодаря</a:t>
            </a:r>
            <a:r>
              <a:rPr lang="ru-RU" sz="4400" dirty="0">
                <a:solidFill>
                  <a:srgbClr val="FF0000"/>
                </a:solidFill>
              </a:rPr>
              <a:t> стоит в конце </a:t>
            </a:r>
            <a:r>
              <a:rPr lang="ru-RU" sz="4400" dirty="0" smtClean="0">
                <a:solidFill>
                  <a:srgbClr val="FF0000"/>
                </a:solidFill>
              </a:rPr>
              <a:t>предложения </a:t>
            </a:r>
            <a:endParaRPr lang="ru-RU" sz="4400" dirty="0">
              <a:solidFill>
                <a:srgbClr val="FF0000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2326820" y="2946429"/>
            <a:ext cx="2297503" cy="107321"/>
            <a:chOff x="161025" y="108340"/>
            <a:chExt cx="779254" cy="68578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7" name="Группа 6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11" name="Прямая соединительная линия 10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" name="Овал 11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8" name="Группа 7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9" name="Прямая соединительная линия 8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Овал 9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6" name="Прямая соединительная линия 5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Группа 12"/>
          <p:cNvGrpSpPr/>
          <p:nvPr/>
        </p:nvGrpSpPr>
        <p:grpSpPr>
          <a:xfrm>
            <a:off x="4241123" y="2982202"/>
            <a:ext cx="2297503" cy="107321"/>
            <a:chOff x="161025" y="108340"/>
            <a:chExt cx="779254" cy="68578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16" name="Группа 15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20" name="Прямая соединительная линия 19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" name="Овал 20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17" name="Группа 16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18" name="Прямая соединительная линия 17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Овал 18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15" name="Прямая соединительная линия 14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>
          <a:xfrm>
            <a:off x="6106064" y="3017975"/>
            <a:ext cx="2297503" cy="107321"/>
            <a:chOff x="161025" y="108340"/>
            <a:chExt cx="779254" cy="68578"/>
          </a:xfrm>
        </p:grpSpPr>
        <p:grpSp>
          <p:nvGrpSpPr>
            <p:cNvPr id="23" name="Группа 22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25" name="Группа 24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29" name="Прямая соединительная линия 28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" name="Овал 29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26" name="Группа 25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27" name="Прямая соединительная линия 26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" name="Овал 27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24" name="Прямая соединительная линия 23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Группа 30"/>
          <p:cNvGrpSpPr/>
          <p:nvPr/>
        </p:nvGrpSpPr>
        <p:grpSpPr>
          <a:xfrm>
            <a:off x="7958294" y="3053748"/>
            <a:ext cx="2297503" cy="107321"/>
            <a:chOff x="161025" y="108340"/>
            <a:chExt cx="779254" cy="68578"/>
          </a:xfrm>
        </p:grpSpPr>
        <p:grpSp>
          <p:nvGrpSpPr>
            <p:cNvPr id="32" name="Группа 31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34" name="Группа 33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38" name="Прямая соединительная линия 37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Овал 38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35" name="Группа 34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36" name="Прямая соединительная линия 35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" name="Овал 36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33" name="Прямая соединительная линия 32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Группа 39"/>
          <p:cNvGrpSpPr/>
          <p:nvPr/>
        </p:nvGrpSpPr>
        <p:grpSpPr>
          <a:xfrm>
            <a:off x="9858682" y="3089521"/>
            <a:ext cx="2297503" cy="107321"/>
            <a:chOff x="161025" y="108340"/>
            <a:chExt cx="779254" cy="68578"/>
          </a:xfrm>
        </p:grpSpPr>
        <p:grpSp>
          <p:nvGrpSpPr>
            <p:cNvPr id="41" name="Группа 40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43" name="Группа 42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47" name="Прямая соединительная линия 46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Овал 47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44" name="Группа 43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45" name="Прямая соединительная линия 44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Овал 45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42" name="Прямая соединительная линия 41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07099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9626" y="1233578"/>
            <a:ext cx="11822373" cy="4373592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Полк, </a:t>
            </a:r>
            <a:r>
              <a:rPr lang="ru-RU" sz="4400" b="1" i="1" dirty="0" smtClean="0"/>
              <a:t>благодаря</a:t>
            </a:r>
            <a:r>
              <a:rPr lang="ru-RU" sz="4400" i="1" dirty="0" smtClean="0"/>
              <a:t> строгости полкового командира</a:t>
            </a:r>
            <a:r>
              <a:rPr lang="ru-RU" sz="4400" dirty="0" smtClean="0"/>
              <a:t>, был в прекрасном состоянии.</a:t>
            </a:r>
          </a:p>
          <a:p>
            <a:endParaRPr lang="ru-RU" sz="4400" dirty="0"/>
          </a:p>
          <a:p>
            <a:r>
              <a:rPr lang="ru-RU" sz="4400" dirty="0" smtClean="0"/>
              <a:t> </a:t>
            </a:r>
            <a:r>
              <a:rPr lang="ru-RU" sz="4400" dirty="0" smtClean="0">
                <a:solidFill>
                  <a:srgbClr val="FF0000"/>
                </a:solidFill>
              </a:rPr>
              <a:t>распространённое обстоятельство причины с производным предлогом </a:t>
            </a:r>
            <a:r>
              <a:rPr lang="ru-RU" sz="4400" i="1" dirty="0" smtClean="0">
                <a:solidFill>
                  <a:srgbClr val="FF0000"/>
                </a:solidFill>
              </a:rPr>
              <a:t>благодаря</a:t>
            </a:r>
            <a:r>
              <a:rPr lang="ru-RU" sz="4400" dirty="0" smtClean="0">
                <a:solidFill>
                  <a:srgbClr val="FF0000"/>
                </a:solidFill>
              </a:rPr>
              <a:t>; </a:t>
            </a:r>
          </a:p>
          <a:p>
            <a:r>
              <a:rPr lang="ru-RU" sz="4400" dirty="0" smtClean="0">
                <a:solidFill>
                  <a:srgbClr val="FF0000"/>
                </a:solidFill>
              </a:rPr>
              <a:t>разрывает подлежащее и сказуемое</a:t>
            </a:r>
            <a:endParaRPr lang="ru-RU" sz="4400" dirty="0">
              <a:solidFill>
                <a:srgbClr val="FF0000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3102869" y="1684182"/>
            <a:ext cx="2297503" cy="107321"/>
            <a:chOff x="161025" y="108340"/>
            <a:chExt cx="779254" cy="68578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7" name="Группа 6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11" name="Прямая соединительная линия 10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" name="Овал 11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8" name="Группа 7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9" name="Прямая соединительная линия 8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Овал 9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6" name="Прямая соединительная линия 5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Группа 12"/>
          <p:cNvGrpSpPr/>
          <p:nvPr/>
        </p:nvGrpSpPr>
        <p:grpSpPr>
          <a:xfrm>
            <a:off x="4990046" y="1726045"/>
            <a:ext cx="2297503" cy="107321"/>
            <a:chOff x="161025" y="108340"/>
            <a:chExt cx="779254" cy="68578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16" name="Группа 15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20" name="Прямая соединительная линия 19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" name="Овал 20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17" name="Группа 16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18" name="Прямая соединительная линия 17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Овал 18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15" name="Прямая соединительная линия 14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>
          <a:xfrm>
            <a:off x="6870013" y="1761438"/>
            <a:ext cx="2297503" cy="107321"/>
            <a:chOff x="161025" y="108340"/>
            <a:chExt cx="779254" cy="68578"/>
          </a:xfrm>
        </p:grpSpPr>
        <p:grpSp>
          <p:nvGrpSpPr>
            <p:cNvPr id="23" name="Группа 22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25" name="Группа 24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29" name="Прямая соединительная линия 28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" name="Овал 29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26" name="Группа 25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27" name="Прямая соединительная линия 26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" name="Овал 27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24" name="Прямая соединительная линия 23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Группа 30"/>
          <p:cNvGrpSpPr/>
          <p:nvPr/>
        </p:nvGrpSpPr>
        <p:grpSpPr>
          <a:xfrm>
            <a:off x="8709930" y="1791503"/>
            <a:ext cx="2297503" cy="107321"/>
            <a:chOff x="161025" y="108340"/>
            <a:chExt cx="779254" cy="68578"/>
          </a:xfrm>
        </p:grpSpPr>
        <p:grpSp>
          <p:nvGrpSpPr>
            <p:cNvPr id="32" name="Группа 31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34" name="Группа 33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38" name="Прямая соединительная линия 37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Овал 38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35" name="Группа 34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36" name="Прямая соединительная линия 35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" name="Овал 36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33" name="Прямая соединительная линия 32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Группа 48"/>
          <p:cNvGrpSpPr/>
          <p:nvPr/>
        </p:nvGrpSpPr>
        <p:grpSpPr>
          <a:xfrm>
            <a:off x="1597258" y="2327735"/>
            <a:ext cx="2297503" cy="107321"/>
            <a:chOff x="161025" y="108340"/>
            <a:chExt cx="779254" cy="68578"/>
          </a:xfrm>
        </p:grpSpPr>
        <p:grpSp>
          <p:nvGrpSpPr>
            <p:cNvPr id="50" name="Группа 49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52" name="Группа 51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56" name="Прямая соединительная линия 55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" name="Овал 56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53" name="Группа 52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54" name="Прямая соединительная линия 53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Овал 54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51" name="Прямая соединительная линия 50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68051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9626" y="1233578"/>
            <a:ext cx="11822373" cy="4373592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И, </a:t>
            </a:r>
            <a:r>
              <a:rPr lang="ru-RU" sz="4400" b="1" i="1" dirty="0" smtClean="0"/>
              <a:t>несмотря на</a:t>
            </a:r>
            <a:r>
              <a:rPr lang="ru-RU" sz="4400" i="1" dirty="0" smtClean="0"/>
              <a:t> решимость</a:t>
            </a:r>
            <a:r>
              <a:rPr lang="ru-RU" sz="4400" dirty="0" smtClean="0"/>
              <a:t>, Серёжа всё-таки испытывал жестокий страх </a:t>
            </a:r>
          </a:p>
          <a:p>
            <a:endParaRPr lang="ru-RU" sz="4400" dirty="0"/>
          </a:p>
          <a:p>
            <a:r>
              <a:rPr lang="ru-RU" sz="4400" dirty="0" smtClean="0">
                <a:solidFill>
                  <a:srgbClr val="FF0000"/>
                </a:solidFill>
              </a:rPr>
              <a:t>обстоятельство уступки с предлогом </a:t>
            </a:r>
            <a:r>
              <a:rPr lang="ru-RU" sz="4400" i="1" dirty="0" smtClean="0">
                <a:solidFill>
                  <a:srgbClr val="FF0000"/>
                </a:solidFill>
              </a:rPr>
              <a:t>несмотря на</a:t>
            </a:r>
            <a:r>
              <a:rPr lang="ru-RU" sz="4400" dirty="0" smtClean="0">
                <a:solidFill>
                  <a:srgbClr val="FF0000"/>
                </a:solidFill>
              </a:rPr>
              <a:t> всегда обособляется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1405657" y="1867618"/>
            <a:ext cx="2297503" cy="107321"/>
            <a:chOff x="161025" y="108340"/>
            <a:chExt cx="779254" cy="68578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7" name="Группа 6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11" name="Прямая соединительная линия 10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" name="Овал 11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8" name="Группа 7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9" name="Прямая соединительная линия 8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Овал 9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6" name="Прямая соединительная линия 5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Группа 12"/>
          <p:cNvGrpSpPr/>
          <p:nvPr/>
        </p:nvGrpSpPr>
        <p:grpSpPr>
          <a:xfrm>
            <a:off x="3395708" y="1898824"/>
            <a:ext cx="2297503" cy="107321"/>
            <a:chOff x="161025" y="108340"/>
            <a:chExt cx="779254" cy="68578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16" name="Группа 15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20" name="Прямая соединительная линия 19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" name="Овал 20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17" name="Группа 16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18" name="Прямая соединительная линия 17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Овал 18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15" name="Прямая соединительная линия 14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>
          <a:xfrm>
            <a:off x="5235408" y="1934597"/>
            <a:ext cx="2297503" cy="107321"/>
            <a:chOff x="161025" y="108340"/>
            <a:chExt cx="779254" cy="68578"/>
          </a:xfrm>
        </p:grpSpPr>
        <p:grpSp>
          <p:nvGrpSpPr>
            <p:cNvPr id="23" name="Группа 22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25" name="Группа 24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29" name="Прямая соединительная линия 28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" name="Овал 29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26" name="Группа 25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27" name="Прямая соединительная линия 26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" name="Овал 27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24" name="Прямая соединительная линия 23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23816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9626" y="1233578"/>
            <a:ext cx="11822373" cy="4373592"/>
          </a:xfrm>
        </p:spPr>
        <p:txBody>
          <a:bodyPr>
            <a:normAutofit/>
          </a:bodyPr>
          <a:lstStyle/>
          <a:p>
            <a:r>
              <a:rPr lang="ru-RU" sz="4400" dirty="0" smtClean="0"/>
              <a:t> </a:t>
            </a:r>
            <a:r>
              <a:rPr lang="ru-RU" sz="4400" b="1" i="1" dirty="0" smtClean="0"/>
              <a:t>Несмотря на</a:t>
            </a:r>
            <a:r>
              <a:rPr lang="ru-RU" sz="4400" i="1" dirty="0" smtClean="0"/>
              <a:t> свою доброту</a:t>
            </a:r>
            <a:r>
              <a:rPr lang="ru-RU" sz="4400" dirty="0" smtClean="0"/>
              <a:t>, он собрал несколько матросов на тайное совещание о поступках боцмана-зверя </a:t>
            </a:r>
          </a:p>
          <a:p>
            <a:endParaRPr lang="ru-RU" sz="4400" dirty="0"/>
          </a:p>
          <a:p>
            <a:r>
              <a:rPr lang="ru-RU" sz="4400" dirty="0" smtClean="0">
                <a:solidFill>
                  <a:srgbClr val="FF0000"/>
                </a:solidFill>
              </a:rPr>
              <a:t>обстоятельство уступки с предлогом </a:t>
            </a:r>
            <a:r>
              <a:rPr lang="ru-RU" sz="4400" i="1" dirty="0" smtClean="0">
                <a:solidFill>
                  <a:srgbClr val="FF0000"/>
                </a:solidFill>
              </a:rPr>
              <a:t>несмотря на</a:t>
            </a:r>
            <a:r>
              <a:rPr lang="ru-RU" sz="4400" dirty="0" smtClean="0">
                <a:solidFill>
                  <a:srgbClr val="FF0000"/>
                </a:solidFill>
              </a:rPr>
              <a:t> всегда обособляется 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1324238" y="1817351"/>
            <a:ext cx="2297503" cy="107321"/>
            <a:chOff x="161025" y="108340"/>
            <a:chExt cx="779254" cy="68578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7" name="Группа 6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11" name="Прямая соединительная линия 10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" name="Овал 11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8" name="Группа 7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9" name="Прямая соединительная линия 8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Овал 9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6" name="Прямая соединительная линия 5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Группа 30"/>
          <p:cNvGrpSpPr/>
          <p:nvPr/>
        </p:nvGrpSpPr>
        <p:grpSpPr>
          <a:xfrm>
            <a:off x="3238541" y="1853124"/>
            <a:ext cx="2297503" cy="107321"/>
            <a:chOff x="161025" y="108340"/>
            <a:chExt cx="779254" cy="68578"/>
          </a:xfrm>
        </p:grpSpPr>
        <p:grpSp>
          <p:nvGrpSpPr>
            <p:cNvPr id="32" name="Группа 31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34" name="Группа 33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38" name="Прямая соединительная линия 37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Овал 38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35" name="Группа 34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36" name="Прямая соединительная линия 35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" name="Овал 36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33" name="Прямая соединительная линия 32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Группа 39"/>
          <p:cNvGrpSpPr/>
          <p:nvPr/>
        </p:nvGrpSpPr>
        <p:grpSpPr>
          <a:xfrm>
            <a:off x="5132060" y="1871010"/>
            <a:ext cx="2297503" cy="107321"/>
            <a:chOff x="161025" y="108340"/>
            <a:chExt cx="779254" cy="68578"/>
          </a:xfrm>
        </p:grpSpPr>
        <p:grpSp>
          <p:nvGrpSpPr>
            <p:cNvPr id="41" name="Группа 40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43" name="Группа 42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47" name="Прямая соединительная линия 46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Овал 47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44" name="Группа 43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45" name="Прямая соединительная линия 44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Овал 45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42" name="Прямая соединительная линия 41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Группа 48"/>
          <p:cNvGrpSpPr/>
          <p:nvPr/>
        </p:nvGrpSpPr>
        <p:grpSpPr>
          <a:xfrm>
            <a:off x="6089211" y="1906784"/>
            <a:ext cx="2297503" cy="107321"/>
            <a:chOff x="161025" y="108340"/>
            <a:chExt cx="779254" cy="68578"/>
          </a:xfrm>
        </p:grpSpPr>
        <p:grpSp>
          <p:nvGrpSpPr>
            <p:cNvPr id="50" name="Группа 49"/>
            <p:cNvGrpSpPr/>
            <p:nvPr/>
          </p:nvGrpSpPr>
          <p:grpSpPr>
            <a:xfrm>
              <a:off x="161025" y="108340"/>
              <a:ext cx="563018" cy="68578"/>
              <a:chOff x="161025" y="108340"/>
              <a:chExt cx="563018" cy="68578"/>
            </a:xfrm>
          </p:grpSpPr>
          <p:grpSp>
            <p:nvGrpSpPr>
              <p:cNvPr id="52" name="Группа 51"/>
              <p:cNvGrpSpPr/>
              <p:nvPr/>
            </p:nvGrpSpPr>
            <p:grpSpPr>
              <a:xfrm>
                <a:off x="161025" y="108340"/>
                <a:ext cx="238377" cy="45719"/>
                <a:chOff x="161025" y="108340"/>
                <a:chExt cx="238377" cy="45719"/>
              </a:xfrm>
            </p:grpSpPr>
            <p:cxnSp>
              <p:nvCxnSpPr>
                <p:cNvPr id="56" name="Прямая соединительная линия 55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" name="Овал 56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53" name="Группа 52"/>
              <p:cNvGrpSpPr/>
              <p:nvPr/>
            </p:nvGrpSpPr>
            <p:grpSpPr>
              <a:xfrm>
                <a:off x="485666" y="131199"/>
                <a:ext cx="238377" cy="45719"/>
                <a:chOff x="161025" y="108340"/>
                <a:chExt cx="238377" cy="45719"/>
              </a:xfrm>
            </p:grpSpPr>
            <p:cxnSp>
              <p:nvCxnSpPr>
                <p:cNvPr id="54" name="Прямая соединительная линия 53"/>
                <p:cNvCxnSpPr/>
                <p:nvPr/>
              </p:nvCxnSpPr>
              <p:spPr>
                <a:xfrm>
                  <a:off x="161025" y="108340"/>
                  <a:ext cx="10639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Овал 54"/>
                <p:cNvSpPr/>
                <p:nvPr/>
              </p:nvSpPr>
              <p:spPr>
                <a:xfrm>
                  <a:off x="353683" y="10834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cxnSp>
          <p:nvCxnSpPr>
            <p:cNvPr id="51" name="Прямая соединительная линия 50"/>
            <p:cNvCxnSpPr/>
            <p:nvPr/>
          </p:nvCxnSpPr>
          <p:spPr>
            <a:xfrm>
              <a:off x="785004" y="131199"/>
              <a:ext cx="155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59776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2143" y="181154"/>
            <a:ext cx="11913079" cy="715993"/>
          </a:xfrm>
        </p:spPr>
        <p:txBody>
          <a:bodyPr>
            <a:normAutofit/>
          </a:bodyPr>
          <a:lstStyle/>
          <a:p>
            <a:r>
              <a:rPr lang="ru-RU" sz="4400" b="1" dirty="0" smtClean="0"/>
              <a:t>Домашнее задание</a:t>
            </a:r>
            <a:endParaRPr lang="ru-RU" sz="4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7675" y="1820174"/>
            <a:ext cx="11786558" cy="2622430"/>
          </a:xfrm>
        </p:spPr>
        <p:txBody>
          <a:bodyPr>
            <a:noAutofit/>
          </a:bodyPr>
          <a:lstStyle/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sz="2500" dirty="0" smtClean="0"/>
              <a:t>Записать все предложения 1 и 5 слайдов.</a:t>
            </a:r>
          </a:p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sz="2500" dirty="0" smtClean="0"/>
              <a:t>Найти и выделить обособленные обстоятельства.</a:t>
            </a:r>
          </a:p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sz="2500" dirty="0" smtClean="0"/>
              <a:t>Расставить запятые.</a:t>
            </a:r>
          </a:p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sz="2500" smtClean="0"/>
              <a:t>Выучит </a:t>
            </a:r>
            <a:r>
              <a:rPr lang="ru-RU" sz="2500" smtClean="0"/>
              <a:t>конспект</a:t>
            </a: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4236869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1140</TotalTime>
  <Words>337</Words>
  <Application>Microsoft Office PowerPoint</Application>
  <PresentationFormat>Широкоэкранный</PresentationFormat>
  <Paragraphs>49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Обособление нескольких обстоятельств</vt:lpstr>
      <vt:lpstr>Презентация PowerPoint</vt:lpstr>
      <vt:lpstr>Презентация PowerPoint</vt:lpstr>
      <vt:lpstr>Презентация PowerPoint</vt:lpstr>
      <vt:lpstr>Обособленные обстоятельства, выраженные сущ.с предлогом 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Домашнее задание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Veles</dc:creator>
  <cp:lastModifiedBy>Veles</cp:lastModifiedBy>
  <cp:revision>8</cp:revision>
  <dcterms:created xsi:type="dcterms:W3CDTF">2023-02-18T19:33:00Z</dcterms:created>
  <dcterms:modified xsi:type="dcterms:W3CDTF">2023-12-11T07:31:42Z</dcterms:modified>
</cp:coreProperties>
</file>