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1" r:id="rId4"/>
    <p:sldId id="265" r:id="rId5"/>
    <p:sldId id="272" r:id="rId6"/>
    <p:sldId id="273" r:id="rId7"/>
    <p:sldId id="274" r:id="rId8"/>
    <p:sldId id="27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575F0CA-3050-4FA9-9B1C-0C399C21039E}">
          <p14:sldIdLst>
            <p14:sldId id="256"/>
            <p14:sldId id="269"/>
            <p14:sldId id="271"/>
            <p14:sldId id="265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26588" y="3140968"/>
            <a:ext cx="72185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Лизавета Григорьевна ушла в </a:t>
            </a:r>
            <a:r>
              <a:rPr lang="ru-RU" sz="3600" b="1" dirty="0"/>
              <a:t>свою</a:t>
            </a:r>
            <a:r>
              <a:rPr lang="ru-RU" sz="3600" dirty="0"/>
              <a:t> комнату и призвала Настю.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476672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Выполните морфологический разбор </a:t>
            </a:r>
            <a:r>
              <a:rPr lang="ru-RU" sz="4000" b="1" dirty="0">
                <a:latin typeface="+mj-lt"/>
              </a:rPr>
              <a:t>местоимения.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260648"/>
            <a:ext cx="82912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Образец морфологического разбора местоимения.</a:t>
            </a:r>
          </a:p>
          <a:p>
            <a:r>
              <a:rPr lang="ru-RU" sz="2800" dirty="0"/>
              <a:t>Лизавета Григорьевна ушла в </a:t>
            </a:r>
            <a:r>
              <a:rPr lang="ru-RU" sz="2800" b="1" dirty="0" smtClean="0"/>
              <a:t>свою</a:t>
            </a:r>
            <a:r>
              <a:rPr lang="ru-RU" sz="2800" dirty="0"/>
              <a:t> комнату и призвала Настю. </a:t>
            </a:r>
            <a:endParaRPr lang="ru-RU" sz="2800" b="1" dirty="0" smtClean="0"/>
          </a:p>
          <a:p>
            <a:r>
              <a:rPr lang="ru-RU" sz="2800" dirty="0" smtClean="0"/>
              <a:t>I.  </a:t>
            </a:r>
            <a:r>
              <a:rPr lang="ru-RU" sz="2800" i="1" dirty="0" smtClean="0"/>
              <a:t>Свою (чью?) </a:t>
            </a:r>
            <a:r>
              <a:rPr lang="ru-RU" sz="2800" dirty="0" smtClean="0"/>
              <a:t>— местоимение, указывает на принадлеж­ность предмета.</a:t>
            </a:r>
          </a:p>
          <a:p>
            <a:r>
              <a:rPr lang="ru-RU" sz="2800" dirty="0" smtClean="0"/>
              <a:t>II. Морфологические признаки.</a:t>
            </a:r>
          </a:p>
          <a:p>
            <a:r>
              <a:rPr lang="ru-RU" sz="2800" dirty="0" smtClean="0"/>
              <a:t>Н. ф. свой.</a:t>
            </a:r>
          </a:p>
          <a:p>
            <a:r>
              <a:rPr lang="ru-RU" sz="2800" dirty="0" smtClean="0"/>
              <a:t>Постоянные признаки: притяжательное.</a:t>
            </a:r>
          </a:p>
          <a:p>
            <a:r>
              <a:rPr lang="ru-RU" sz="2800" dirty="0" smtClean="0"/>
              <a:t>Непостоянные признаки: винительный падеж; женский род;</a:t>
            </a:r>
          </a:p>
          <a:p>
            <a:r>
              <a:rPr lang="ru-RU" sz="2800" dirty="0" smtClean="0"/>
              <a:t>единственное число.</a:t>
            </a:r>
          </a:p>
          <a:p>
            <a:r>
              <a:rPr lang="ru-RU" sz="2800" dirty="0" smtClean="0"/>
              <a:t>III.  Комнату (какую? чью?) свою (определение)</a:t>
            </a:r>
            <a:endParaRPr lang="ru-RU" sz="2800" dirty="0"/>
          </a:p>
        </p:txBody>
      </p:sp>
      <p:sp>
        <p:nvSpPr>
          <p:cNvPr id="7" name="Полилиния 6"/>
          <p:cNvSpPr/>
          <p:nvPr/>
        </p:nvSpPr>
        <p:spPr>
          <a:xfrm>
            <a:off x="5349240" y="5797269"/>
            <a:ext cx="811260" cy="73298"/>
          </a:xfrm>
          <a:custGeom>
            <a:avLst/>
            <a:gdLst>
              <a:gd name="connsiteX0" fmla="*/ 0 w 811260"/>
              <a:gd name="connsiteY0" fmla="*/ 64035 h 73298"/>
              <a:gd name="connsiteX1" fmla="*/ 137160 w 811260"/>
              <a:gd name="connsiteY1" fmla="*/ 18315 h 73298"/>
              <a:gd name="connsiteX2" fmla="*/ 265176 w 811260"/>
              <a:gd name="connsiteY2" fmla="*/ 64035 h 73298"/>
              <a:gd name="connsiteX3" fmla="*/ 411480 w 811260"/>
              <a:gd name="connsiteY3" fmla="*/ 27 h 73298"/>
              <a:gd name="connsiteX4" fmla="*/ 548640 w 811260"/>
              <a:gd name="connsiteY4" fmla="*/ 73179 h 73298"/>
              <a:gd name="connsiteX5" fmla="*/ 667512 w 811260"/>
              <a:gd name="connsiteY5" fmla="*/ 18315 h 73298"/>
              <a:gd name="connsiteX6" fmla="*/ 795528 w 811260"/>
              <a:gd name="connsiteY6" fmla="*/ 64035 h 73298"/>
              <a:gd name="connsiteX7" fmla="*/ 804672 w 811260"/>
              <a:gd name="connsiteY7" fmla="*/ 54891 h 73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1260" h="73298">
                <a:moveTo>
                  <a:pt x="0" y="64035"/>
                </a:moveTo>
                <a:cubicBezTo>
                  <a:pt x="46482" y="41175"/>
                  <a:pt x="92964" y="18315"/>
                  <a:pt x="137160" y="18315"/>
                </a:cubicBezTo>
                <a:cubicBezTo>
                  <a:pt x="181356" y="18315"/>
                  <a:pt x="219456" y="67083"/>
                  <a:pt x="265176" y="64035"/>
                </a:cubicBezTo>
                <a:cubicBezTo>
                  <a:pt x="310896" y="60987"/>
                  <a:pt x="364236" y="-1497"/>
                  <a:pt x="411480" y="27"/>
                </a:cubicBezTo>
                <a:cubicBezTo>
                  <a:pt x="458724" y="1551"/>
                  <a:pt x="505968" y="70131"/>
                  <a:pt x="548640" y="73179"/>
                </a:cubicBezTo>
                <a:cubicBezTo>
                  <a:pt x="591312" y="76227"/>
                  <a:pt x="626364" y="19839"/>
                  <a:pt x="667512" y="18315"/>
                </a:cubicBezTo>
                <a:cubicBezTo>
                  <a:pt x="708660" y="16791"/>
                  <a:pt x="795528" y="64035"/>
                  <a:pt x="795528" y="64035"/>
                </a:cubicBezTo>
                <a:cubicBezTo>
                  <a:pt x="818388" y="70131"/>
                  <a:pt x="811530" y="62511"/>
                  <a:pt x="804672" y="5489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02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26588" y="3140968"/>
            <a:ext cx="7218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их комнате горел тусклый свет.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476672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Выполните морфологический разбор </a:t>
            </a:r>
            <a:r>
              <a:rPr lang="ru-RU" sz="4000" b="1" dirty="0">
                <a:latin typeface="+mj-lt"/>
              </a:rPr>
              <a:t>местоимения.</a:t>
            </a:r>
          </a:p>
        </p:txBody>
      </p:sp>
    </p:spTree>
    <p:extLst>
      <p:ext uri="{BB962C8B-B14F-4D97-AF65-F5344CB8AC3E}">
        <p14:creationId xmlns:p14="http://schemas.microsoft.com/office/powerpoint/2010/main" val="116898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260648"/>
            <a:ext cx="82912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Образец морфологического разбора местоимения.</a:t>
            </a:r>
          </a:p>
          <a:p>
            <a:r>
              <a:rPr lang="ru-RU" sz="2800" dirty="0" smtClean="0"/>
              <a:t>В их комнате горел тусклый свет.</a:t>
            </a:r>
            <a:endParaRPr lang="ru-RU" sz="2800" b="1" dirty="0" smtClean="0"/>
          </a:p>
          <a:p>
            <a:r>
              <a:rPr lang="ru-RU" sz="2800" dirty="0" smtClean="0"/>
              <a:t>I.  </a:t>
            </a:r>
            <a:r>
              <a:rPr lang="ru-RU" sz="2800" i="1" dirty="0" smtClean="0"/>
              <a:t>Их (чьей?) </a:t>
            </a:r>
            <a:r>
              <a:rPr lang="ru-RU" sz="2800" dirty="0" smtClean="0"/>
              <a:t>— местоимение, указывает на принадлеж­ность предмета.</a:t>
            </a:r>
          </a:p>
          <a:p>
            <a:r>
              <a:rPr lang="ru-RU" sz="2800" dirty="0" smtClean="0"/>
              <a:t>II. Морфологические признаки.</a:t>
            </a:r>
          </a:p>
          <a:p>
            <a:r>
              <a:rPr lang="ru-RU" sz="2800" dirty="0" smtClean="0"/>
              <a:t>Н. ф. их.</a:t>
            </a:r>
          </a:p>
          <a:p>
            <a:r>
              <a:rPr lang="ru-RU" sz="2800" dirty="0" smtClean="0"/>
              <a:t>Постоянные признаки: притяжательное.</a:t>
            </a:r>
          </a:p>
          <a:p>
            <a:r>
              <a:rPr lang="ru-RU" sz="2800" dirty="0" smtClean="0"/>
              <a:t>Непостоянные признаки: -</a:t>
            </a:r>
          </a:p>
          <a:p>
            <a:r>
              <a:rPr lang="ru-RU" sz="2800" dirty="0" smtClean="0"/>
              <a:t>III.  Комнате (какой? чьей?) их (определение)</a:t>
            </a:r>
            <a:endParaRPr lang="ru-RU" sz="2800" dirty="0"/>
          </a:p>
        </p:txBody>
      </p:sp>
      <p:sp>
        <p:nvSpPr>
          <p:cNvPr id="7" name="Полилиния 6"/>
          <p:cNvSpPr/>
          <p:nvPr/>
        </p:nvSpPr>
        <p:spPr>
          <a:xfrm flipV="1">
            <a:off x="5364088" y="4509120"/>
            <a:ext cx="504056" cy="45719"/>
          </a:xfrm>
          <a:custGeom>
            <a:avLst/>
            <a:gdLst>
              <a:gd name="connsiteX0" fmla="*/ 0 w 811260"/>
              <a:gd name="connsiteY0" fmla="*/ 64035 h 73298"/>
              <a:gd name="connsiteX1" fmla="*/ 137160 w 811260"/>
              <a:gd name="connsiteY1" fmla="*/ 18315 h 73298"/>
              <a:gd name="connsiteX2" fmla="*/ 265176 w 811260"/>
              <a:gd name="connsiteY2" fmla="*/ 64035 h 73298"/>
              <a:gd name="connsiteX3" fmla="*/ 411480 w 811260"/>
              <a:gd name="connsiteY3" fmla="*/ 27 h 73298"/>
              <a:gd name="connsiteX4" fmla="*/ 548640 w 811260"/>
              <a:gd name="connsiteY4" fmla="*/ 73179 h 73298"/>
              <a:gd name="connsiteX5" fmla="*/ 667512 w 811260"/>
              <a:gd name="connsiteY5" fmla="*/ 18315 h 73298"/>
              <a:gd name="connsiteX6" fmla="*/ 795528 w 811260"/>
              <a:gd name="connsiteY6" fmla="*/ 64035 h 73298"/>
              <a:gd name="connsiteX7" fmla="*/ 804672 w 811260"/>
              <a:gd name="connsiteY7" fmla="*/ 54891 h 73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1260" h="73298">
                <a:moveTo>
                  <a:pt x="0" y="64035"/>
                </a:moveTo>
                <a:cubicBezTo>
                  <a:pt x="46482" y="41175"/>
                  <a:pt x="92964" y="18315"/>
                  <a:pt x="137160" y="18315"/>
                </a:cubicBezTo>
                <a:cubicBezTo>
                  <a:pt x="181356" y="18315"/>
                  <a:pt x="219456" y="67083"/>
                  <a:pt x="265176" y="64035"/>
                </a:cubicBezTo>
                <a:cubicBezTo>
                  <a:pt x="310896" y="60987"/>
                  <a:pt x="364236" y="-1497"/>
                  <a:pt x="411480" y="27"/>
                </a:cubicBezTo>
                <a:cubicBezTo>
                  <a:pt x="458724" y="1551"/>
                  <a:pt x="505968" y="70131"/>
                  <a:pt x="548640" y="73179"/>
                </a:cubicBezTo>
                <a:cubicBezTo>
                  <a:pt x="591312" y="76227"/>
                  <a:pt x="626364" y="19839"/>
                  <a:pt x="667512" y="18315"/>
                </a:cubicBezTo>
                <a:cubicBezTo>
                  <a:pt x="708660" y="16791"/>
                  <a:pt x="795528" y="64035"/>
                  <a:pt x="795528" y="64035"/>
                </a:cubicBezTo>
                <a:cubicBezTo>
                  <a:pt x="818388" y="70131"/>
                  <a:pt x="811530" y="62511"/>
                  <a:pt x="804672" y="5489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5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19672" y="1124744"/>
            <a:ext cx="73448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Притяжательные местоимения </a:t>
            </a:r>
          </a:p>
          <a:p>
            <a:pPr algn="ctr"/>
            <a:r>
              <a:rPr lang="ru-RU" sz="4000" b="1" dirty="0" smtClean="0">
                <a:solidFill>
                  <a:srgbClr val="00B050"/>
                </a:solidFill>
                <a:latin typeface="+mj-lt"/>
              </a:rPr>
              <a:t>мой, твой, наш, ваш, свой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+mj-lt"/>
              </a:rPr>
              <a:t>СКЛОНЯЮТСЯ</a:t>
            </a:r>
            <a:r>
              <a:rPr lang="ru-RU" sz="4000" b="1" dirty="0" smtClean="0">
                <a:latin typeface="+mj-lt"/>
              </a:rPr>
              <a:t> </a:t>
            </a:r>
          </a:p>
          <a:p>
            <a:pPr algn="ctr"/>
            <a:r>
              <a:rPr lang="ru-RU" sz="4000" b="1" dirty="0" smtClean="0">
                <a:latin typeface="+mj-lt"/>
              </a:rPr>
              <a:t>ПО РОДАМ, ПАДЕЖАМ И ЧИСЛАМ</a:t>
            </a:r>
            <a:endParaRPr lang="ru-RU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551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19672" y="1124744"/>
            <a:ext cx="72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Притяжательные местоимения </a:t>
            </a:r>
          </a:p>
          <a:p>
            <a:pPr algn="ctr"/>
            <a:r>
              <a:rPr lang="ru-RU" sz="4000" b="1" dirty="0" smtClean="0">
                <a:solidFill>
                  <a:srgbClr val="00B050"/>
                </a:solidFill>
                <a:latin typeface="+mj-lt"/>
              </a:rPr>
              <a:t>их, его, ее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+mj-lt"/>
              </a:rPr>
              <a:t>НЕ СКЛОНЯЮТСЯ </a:t>
            </a:r>
          </a:p>
          <a:p>
            <a:pPr algn="ctr"/>
            <a:r>
              <a:rPr lang="ru-RU" sz="4000" b="1" dirty="0" smtClean="0">
                <a:latin typeface="+mj-lt"/>
              </a:rPr>
              <a:t>ПО РОДАМ, ПАДЕЖАМ И ЧИСЛАМ</a:t>
            </a:r>
          </a:p>
          <a:p>
            <a:pPr algn="ctr"/>
            <a:r>
              <a:rPr lang="ru-RU" sz="4000" b="1" dirty="0" smtClean="0">
                <a:latin typeface="+mj-lt"/>
              </a:rPr>
              <a:t>	</a:t>
            </a:r>
            <a:r>
              <a:rPr lang="ru-RU" sz="4000" b="1" dirty="0" smtClean="0">
                <a:solidFill>
                  <a:srgbClr val="00B0F0"/>
                </a:solidFill>
                <a:latin typeface="+mj-lt"/>
              </a:rPr>
              <a:t>* не путать с формами личных местоимений (он, она, они)</a:t>
            </a:r>
            <a:endParaRPr lang="ru-RU" sz="4000" b="1" dirty="0">
              <a:solidFill>
                <a:srgbClr val="00B0F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982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26588" y="3140968"/>
            <a:ext cx="7218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их комнате горел тусклый свет.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476672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Выполните морфологический разбор </a:t>
            </a:r>
            <a:r>
              <a:rPr lang="ru-RU" sz="4000" b="1" dirty="0">
                <a:latin typeface="+mj-lt"/>
              </a:rPr>
              <a:t>местоимения.</a:t>
            </a:r>
          </a:p>
        </p:txBody>
      </p:sp>
    </p:spTree>
    <p:extLst>
      <p:ext uri="{BB962C8B-B14F-4D97-AF65-F5344CB8AC3E}">
        <p14:creationId xmlns:p14="http://schemas.microsoft.com/office/powerpoint/2010/main" val="99111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260648"/>
            <a:ext cx="82912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Образец морфологического разбора местоимения.</a:t>
            </a:r>
          </a:p>
          <a:p>
            <a:r>
              <a:rPr lang="ru-RU" sz="2800" dirty="0" smtClean="0"/>
              <a:t>Я увидел их в комнате.</a:t>
            </a:r>
            <a:endParaRPr lang="ru-RU" sz="2800" b="1" dirty="0" smtClean="0"/>
          </a:p>
          <a:p>
            <a:r>
              <a:rPr lang="ru-RU" sz="2800" dirty="0" smtClean="0"/>
              <a:t>I.  </a:t>
            </a:r>
            <a:r>
              <a:rPr lang="ru-RU" sz="2800" i="1" dirty="0" smtClean="0"/>
              <a:t>Их (кого?) </a:t>
            </a:r>
            <a:r>
              <a:rPr lang="ru-RU" sz="2800" dirty="0" smtClean="0"/>
              <a:t>— местоимение, указывает на лицо.</a:t>
            </a:r>
          </a:p>
          <a:p>
            <a:r>
              <a:rPr lang="ru-RU" sz="2800" dirty="0" smtClean="0"/>
              <a:t>II. Морфологические признаки.</a:t>
            </a:r>
          </a:p>
          <a:p>
            <a:r>
              <a:rPr lang="ru-RU" sz="2800" dirty="0" smtClean="0"/>
              <a:t>Н. ф. они.</a:t>
            </a:r>
          </a:p>
          <a:p>
            <a:r>
              <a:rPr lang="ru-RU" sz="2800" dirty="0" smtClean="0"/>
              <a:t>Постоянные признаки: личное, 3 лицо.</a:t>
            </a:r>
          </a:p>
          <a:p>
            <a:r>
              <a:rPr lang="ru-RU" sz="2800" dirty="0" smtClean="0"/>
              <a:t>Непостоянные признаки: мн. число, </a:t>
            </a:r>
            <a:r>
              <a:rPr lang="ru-RU" sz="2800" dirty="0" err="1" smtClean="0"/>
              <a:t>В.п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III.  Увидел (кого? что?) их (дополнение)</a:t>
            </a:r>
            <a:endParaRPr lang="ru-RU" sz="2800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570040" y="4581128"/>
            <a:ext cx="185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815036" y="4581128"/>
            <a:ext cx="185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076056" y="4581128"/>
            <a:ext cx="185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68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</TotalTime>
  <Words>102</Words>
  <Application>Microsoft Office PowerPoint</Application>
  <PresentationFormat>Экран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Century Schoolbook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Fedorova</dc:creator>
  <cp:lastModifiedBy>Veles</cp:lastModifiedBy>
  <cp:revision>10</cp:revision>
  <dcterms:created xsi:type="dcterms:W3CDTF">2013-03-12T08:04:36Z</dcterms:created>
  <dcterms:modified xsi:type="dcterms:W3CDTF">2023-12-11T11:40:30Z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316581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